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1" r:id="rId2"/>
    <p:sldMasterId id="2147483693" r:id="rId3"/>
    <p:sldMasterId id="2147483726" r:id="rId4"/>
    <p:sldMasterId id="2147483714" r:id="rId5"/>
    <p:sldMasterId id="2147483702" r:id="rId6"/>
    <p:sldMasterId id="2147483672" r:id="rId7"/>
  </p:sldMasterIdLst>
  <p:notesMasterIdLst>
    <p:notesMasterId r:id="rId26"/>
  </p:notesMasterIdLst>
  <p:sldIdLst>
    <p:sldId id="256" r:id="rId8"/>
    <p:sldId id="257" r:id="rId9"/>
    <p:sldId id="258" r:id="rId10"/>
    <p:sldId id="259" r:id="rId11"/>
    <p:sldId id="260" r:id="rId12"/>
    <p:sldId id="275" r:id="rId13"/>
    <p:sldId id="261" r:id="rId14"/>
    <p:sldId id="262" r:id="rId15"/>
    <p:sldId id="263" r:id="rId16"/>
    <p:sldId id="264" r:id="rId17"/>
    <p:sldId id="265" r:id="rId18"/>
    <p:sldId id="266" r:id="rId19"/>
    <p:sldId id="269" r:id="rId20"/>
    <p:sldId id="270" r:id="rId21"/>
    <p:sldId id="268" r:id="rId22"/>
    <p:sldId id="272" r:id="rId23"/>
    <p:sldId id="274" r:id="rId24"/>
    <p:sldId id="27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599"/>
  </p:normalViewPr>
  <p:slideViewPr>
    <p:cSldViewPr snapToGrid="0" snapToObjects="1">
      <p:cViewPr varScale="1">
        <p:scale>
          <a:sx n="123" d="100"/>
          <a:sy n="123" d="100"/>
        </p:scale>
        <p:origin x="120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C923F-4B53-4B4C-8780-34A51F30F536}" type="datetimeFigureOut">
              <a:rPr lang="en-US" smtClean="0"/>
              <a:t>7/3/2017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26D45-7B6A-3E47-9CB8-7F4E71B3B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1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26D45-7B6A-3E47-9CB8-7F4E71B3B2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50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1ED1D-5CDC-394B-963F-BE3D23F42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91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1ED1D-5CDC-394B-963F-BE3D23F42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8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1ED1D-5CDC-394B-963F-BE3D23F42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58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4836F-939F-BD46-9FDD-54FCA54C6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457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4836F-939F-BD46-9FDD-54FCA54C6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30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4836F-939F-BD46-9FDD-54FCA54C6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68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4836F-939F-BD46-9FDD-54FCA54C6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409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4836F-939F-BD46-9FDD-54FCA54C6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07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4836F-939F-BD46-9FDD-54FCA54C6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73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4836F-939F-BD46-9FDD-54FCA54C6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663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4836F-939F-BD46-9FDD-54FCA54C6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98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1ED1D-5CDC-394B-963F-BE3D23F42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8875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4836F-939F-BD46-9FDD-54FCA54C6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59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4836F-939F-BD46-9FDD-54FCA54C6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6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4836F-939F-BD46-9FDD-54FCA54C6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724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844676"/>
            <a:ext cx="103632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&lt;Title of Presentation&gt;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1"/>
            <a:ext cx="8534400" cy="1348409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&lt;Author Names&gt;</a:t>
            </a:r>
            <a:br>
              <a:rPr lang="en-US" dirty="0"/>
            </a:b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2032001" y="930275"/>
            <a:ext cx="7986183" cy="914400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 dirty="0"/>
              <a:t>&lt;Session&gt;-&lt;Paper#&gt;</a:t>
            </a:r>
          </a:p>
        </p:txBody>
      </p:sp>
      <p:sp>
        <p:nvSpPr>
          <p:cNvPr id="30" name="Content Placeholder 29"/>
          <p:cNvSpPr>
            <a:spLocks noGrp="1"/>
          </p:cNvSpPr>
          <p:nvPr>
            <p:ph sz="quarter" idx="15" hasCustomPrompt="1"/>
          </p:nvPr>
        </p:nvSpPr>
        <p:spPr>
          <a:xfrm>
            <a:off x="1828800" y="5234609"/>
            <a:ext cx="8534400" cy="908366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 dirty="0"/>
              <a:t>&lt;Affiliations&gt;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EEDDC4E-35AB-4F0B-BAE1-7CBCE52EFA7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844676"/>
            <a:ext cx="103632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&lt;Title of Presentation&gt;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1"/>
            <a:ext cx="8534400" cy="1348409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&lt;Author Names&gt;</a:t>
            </a:r>
            <a:br>
              <a:rPr lang="en-US" dirty="0"/>
            </a:b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2032001" y="930275"/>
            <a:ext cx="7986183" cy="914400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 dirty="0"/>
              <a:t>&lt;Session&gt;-&lt;Paper#&gt;</a:t>
            </a:r>
          </a:p>
        </p:txBody>
      </p:sp>
      <p:sp>
        <p:nvSpPr>
          <p:cNvPr id="30" name="Content Placeholder 29"/>
          <p:cNvSpPr>
            <a:spLocks noGrp="1"/>
          </p:cNvSpPr>
          <p:nvPr>
            <p:ph sz="quarter" idx="15" hasCustomPrompt="1"/>
          </p:nvPr>
        </p:nvSpPr>
        <p:spPr>
          <a:xfrm>
            <a:off x="1828800" y="5234609"/>
            <a:ext cx="8534400" cy="908366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 dirty="0"/>
              <a:t>&lt;Affiliations&gt;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EEDDC4E-35AB-4F0B-BAE1-7CBCE52EFA7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 b="1"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547854"/>
            <a:ext cx="2844800" cy="300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DDC4E-35AB-4F0B-BAE1-7CBCE52EFA7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547854"/>
            <a:ext cx="2844800" cy="300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DDC4E-35AB-4F0B-BAE1-7CBCE52EFA7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547854"/>
            <a:ext cx="2844800" cy="300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DDC4E-35AB-4F0B-BAE1-7CBCE52EFA7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347200" y="6547854"/>
            <a:ext cx="2844800" cy="300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DDC4E-35AB-4F0B-BAE1-7CBCE52EFA7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547854"/>
            <a:ext cx="2844800" cy="300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DDC4E-35AB-4F0B-BAE1-7CBCE52EFA7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1ED1D-5CDC-394B-963F-BE3D23F42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5391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547854"/>
            <a:ext cx="2844800" cy="300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DDC4E-35AB-4F0B-BAE1-7CBCE52EFA7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547854"/>
            <a:ext cx="2844800" cy="300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DDC4E-35AB-4F0B-BAE1-7CBCE52EFA7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03AFA-CFB7-204F-8579-EE5495F6D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6379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03AFA-CFB7-204F-8579-EE5495F6D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6452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03AFA-CFB7-204F-8579-EE5495F6D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18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03AFA-CFB7-204F-8579-EE5495F6D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594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03AFA-CFB7-204F-8579-EE5495F6D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4380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03AFA-CFB7-204F-8579-EE5495F6D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379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03AFA-CFB7-204F-8579-EE5495F6D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52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03AFA-CFB7-204F-8579-EE5495F6D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07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1ED1D-5CDC-394B-963F-BE3D23F42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806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03AFA-CFB7-204F-8579-EE5495F6D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339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03AFA-CFB7-204F-8579-EE5495F6D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5273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03AFA-CFB7-204F-8579-EE5495F6D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169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2043B-59FD-7041-8DC7-9C7A65C67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37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2043B-59FD-7041-8DC7-9C7A65C67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726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2043B-59FD-7041-8DC7-9C7A65C67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89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2043B-59FD-7041-8DC7-9C7A65C67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849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2043B-59FD-7041-8DC7-9C7A65C67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931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2043B-59FD-7041-8DC7-9C7A65C67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043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2043B-59FD-7041-8DC7-9C7A65C67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506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1ED1D-5CDC-394B-963F-BE3D23F42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0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2043B-59FD-7041-8DC7-9C7A65C67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599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2043B-59FD-7041-8DC7-9C7A65C67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2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2043B-59FD-7041-8DC7-9C7A65C67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13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2043B-59FD-7041-8DC7-9C7A65C67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271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763E-DF74-634F-9D47-42C3798E6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68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763E-DF74-634F-9D47-42C3798E6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5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763E-DF74-634F-9D47-42C3798E6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312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763E-DF74-634F-9D47-42C3798E6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358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763E-DF74-634F-9D47-42C3798E6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104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763E-DF74-634F-9D47-42C3798E6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51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1ED1D-5CDC-394B-963F-BE3D23F42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5663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763E-DF74-634F-9D47-42C3798E6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062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763E-DF74-634F-9D47-42C3798E6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773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763E-DF74-634F-9D47-42C3798E6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19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763E-DF74-634F-9D47-42C3798E6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797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763E-DF74-634F-9D47-42C3798E6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929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844676"/>
            <a:ext cx="103632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&lt;Title of Presentation&gt;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1"/>
            <a:ext cx="8534400" cy="1348409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&lt;Author Names&gt;</a:t>
            </a:r>
            <a:br>
              <a:rPr lang="en-US" dirty="0"/>
            </a:b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2032001" y="930275"/>
            <a:ext cx="7986183" cy="914400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 dirty="0"/>
              <a:t>&lt;Session&gt;-&lt;Paper#&gt;</a:t>
            </a:r>
          </a:p>
        </p:txBody>
      </p:sp>
      <p:sp>
        <p:nvSpPr>
          <p:cNvPr id="30" name="Content Placeholder 29"/>
          <p:cNvSpPr>
            <a:spLocks noGrp="1"/>
          </p:cNvSpPr>
          <p:nvPr>
            <p:ph sz="quarter" idx="15" hasCustomPrompt="1"/>
          </p:nvPr>
        </p:nvSpPr>
        <p:spPr>
          <a:xfrm>
            <a:off x="1828800" y="5234609"/>
            <a:ext cx="8534400" cy="908366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 dirty="0"/>
              <a:t>&lt;Affiliations&gt;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 b="1"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547854"/>
            <a:ext cx="2844800" cy="300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DDC4E-35AB-4F0B-BAE1-7CBCE52EFA7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547854"/>
            <a:ext cx="2844800" cy="300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DDC4E-35AB-4F0B-BAE1-7CBCE52EFA7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547854"/>
            <a:ext cx="2844800" cy="300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DDC4E-35AB-4F0B-BAE1-7CBCE52EFA7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347200" y="6547854"/>
            <a:ext cx="2844800" cy="300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DDC4E-35AB-4F0B-BAE1-7CBCE52EFA7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1ED1D-5CDC-394B-963F-BE3D23F42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0015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547854"/>
            <a:ext cx="2844800" cy="300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DDC4E-35AB-4F0B-BAE1-7CBCE52EFA7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547854"/>
            <a:ext cx="2844800" cy="300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DDC4E-35AB-4F0B-BAE1-7CBCE52EFA7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547854"/>
            <a:ext cx="2844800" cy="300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DDC4E-35AB-4F0B-BAE1-7CBCE52EFA7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1ED1D-5CDC-394B-963F-BE3D23F42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50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1ED1D-5CDC-394B-963F-BE3D23F42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84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tif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2.png"/><Relationship Id="rId17" Type="http://schemas.openxmlformats.org/officeDocument/2006/relationships/image" Target="../media/image7.tiff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6.tiff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5.tiff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tif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4.tiff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3.tiff"/><Relationship Id="rId2" Type="http://schemas.openxmlformats.org/officeDocument/2006/relationships/slideLayout" Target="../slideLayouts/slideLayout66.xml"/><Relationship Id="rId16" Type="http://schemas.openxmlformats.org/officeDocument/2006/relationships/image" Target="../media/image7.tiff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69.xml"/><Relationship Id="rId15" Type="http://schemas.openxmlformats.org/officeDocument/2006/relationships/image" Target="../media/image6.tiff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7.xml"/><Relationship Id="rId14" Type="http://schemas.openxmlformats.org/officeDocument/2006/relationships/image" Target="../media/image5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1ED1D-5CDC-394B-963F-BE3D23F42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2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4836F-939F-BD46-9FDD-54FCA54C6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19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s-inner.jpg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5971531"/>
            <a:ext cx="12192000" cy="9186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547854"/>
            <a:ext cx="2844800" cy="300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DDC4E-35AB-4F0B-BAE1-7CBCE52EFA7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8719" y="6547855"/>
            <a:ext cx="2534559" cy="321889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-2" y="6582669"/>
            <a:ext cx="26343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5G-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C.Thuemmler</a:t>
            </a:r>
            <a:endParaRPr lang="en-US" sz="1200" b="0" i="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3086" y="92077"/>
            <a:ext cx="2104183" cy="4061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7371" y="25688"/>
            <a:ext cx="2439535" cy="660113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2634341" y="6226296"/>
            <a:ext cx="1509568" cy="328454"/>
            <a:chOff x="1975756" y="6214264"/>
            <a:chExt cx="1132176" cy="328454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15" cstate="hq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75757" y="6214266"/>
              <a:ext cx="269146" cy="32845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16" cstate="hq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75756" y="6375114"/>
              <a:ext cx="1132176" cy="16760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17" cstate="hq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77855" y="6214264"/>
              <a:ext cx="530077" cy="3284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118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38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Franklin Gothic Book" panose="020B05030201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03AFA-CFB7-204F-8579-EE5495F6D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63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2043B-59FD-7041-8DC7-9C7A65C67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8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C763E-DF74-634F-9D47-42C3798E6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04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s-inner.jpg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5971531"/>
            <a:ext cx="12192000" cy="9186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547854"/>
            <a:ext cx="2844800" cy="300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DDC4E-35AB-4F0B-BAE1-7CBCE52EFA7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8719" y="6547855"/>
            <a:ext cx="2534559" cy="321889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-2" y="6582669"/>
            <a:ext cx="26343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5G-Thuemmler</a:t>
            </a:r>
            <a:endParaRPr lang="en-US" sz="1200" b="0" i="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3086" y="92077"/>
            <a:ext cx="2104183" cy="4061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7371" y="25688"/>
            <a:ext cx="2439535" cy="660113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2634341" y="6226296"/>
            <a:ext cx="1509568" cy="328454"/>
            <a:chOff x="1975756" y="6214264"/>
            <a:chExt cx="1132176" cy="328454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14" cstate="hq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75757" y="6214266"/>
              <a:ext cx="269146" cy="32845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15" cstate="hq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75756" y="6375114"/>
              <a:ext cx="1132176" cy="16760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16" cstate="hq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77855" y="6214264"/>
              <a:ext cx="530077" cy="3284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9940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Franklin Gothic Book" panose="020B05030201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9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wrf.ch/files/wwrf/content/files/publications/outlook/Outlook17.pdf" TargetMode="External"/><Relationship Id="rId1" Type="http://schemas.openxmlformats.org/officeDocument/2006/relationships/slideLayout" Target="../slideLayouts/slideLayout6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cbi.nlm.nih.gov/pmc/articles/PMC4693508/" TargetMode="External"/><Relationship Id="rId1" Type="http://schemas.openxmlformats.org/officeDocument/2006/relationships/slideLayout" Target="../slideLayouts/slideLayout6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14400" y="780288"/>
            <a:ext cx="10363200" cy="2534413"/>
          </a:xfrm>
        </p:spPr>
        <p:txBody>
          <a:bodyPr>
            <a:normAutofit/>
          </a:bodyPr>
          <a:lstStyle/>
          <a:p>
            <a:r>
              <a:rPr lang="en-US" dirty="0"/>
              <a:t>Living on the Edge </a:t>
            </a:r>
            <a:r>
              <a:rPr lang="en-US" dirty="0" smtClean="0"/>
              <a:t>-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How </a:t>
            </a:r>
            <a:r>
              <a:rPr lang="en-US" dirty="0"/>
              <a:t>5G is going to enable the Medical Internet of Things </a:t>
            </a:r>
            <a:r>
              <a:rPr lang="en-US" dirty="0" smtClean="0"/>
              <a:t>big </a:t>
            </a:r>
            <a:r>
              <a:rPr lang="en-US" dirty="0"/>
              <a:t>time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828800" y="3619237"/>
            <a:ext cx="8534400" cy="1348409"/>
          </a:xfrm>
        </p:spPr>
        <p:txBody>
          <a:bodyPr>
            <a:normAutofit/>
          </a:bodyPr>
          <a:lstStyle/>
          <a:p>
            <a:r>
              <a:rPr lang="en-US" dirty="0" smtClean="0"/>
              <a:t>Professor Christoph Thuemmler, MD</a:t>
            </a:r>
            <a:r>
              <a:rPr lang="en-US" smtClean="0"/>
              <a:t>, PhD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1828800" y="4576241"/>
            <a:ext cx="8534400" cy="908366"/>
          </a:xfrm>
        </p:spPr>
        <p:txBody>
          <a:bodyPr/>
          <a:lstStyle/>
          <a:p>
            <a:r>
              <a:rPr lang="en-US" dirty="0"/>
              <a:t>Edinburgh Napier University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F7161A95-E80C-E04B-BDB8-7F1092E839A9}" type="slidenum">
              <a:rPr lang="en-US" smtClean="0"/>
              <a:t>1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6897" y="5567140"/>
            <a:ext cx="1679785" cy="5117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7914" y="5604292"/>
            <a:ext cx="1429163" cy="43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32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C.Thuemmler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1ED1D-5CDC-394B-963F-BE3D23F42297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2192000" cy="67701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23067" y="5774267"/>
            <a:ext cx="6556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New 3M Inhaler, market release around 2019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2140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Driver Condition Monitoring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Autonomous driving will require the presence of a fit driver</a:t>
            </a:r>
          </a:p>
          <a:p>
            <a:r>
              <a:rPr lang="en-US" dirty="0"/>
              <a:t>Regulators are likely to require monitoring in order to proof fitness</a:t>
            </a:r>
          </a:p>
          <a:p>
            <a:r>
              <a:rPr lang="en-US" dirty="0"/>
              <a:t>Captured health data have different privacy requirements from technical data</a:t>
            </a:r>
          </a:p>
          <a:p>
            <a:r>
              <a:rPr lang="en-US" dirty="0"/>
              <a:t>Health data is a valuable commodity but will require data owner authorization for processing</a:t>
            </a:r>
          </a:p>
          <a:p>
            <a:r>
              <a:rPr lang="en-US" dirty="0"/>
              <a:t>Multi-provider orchestration will be required to create more valuable individual health information (which might even replace routine check-ups to a certain extend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EDDC4E-35AB-4F0B-BAE1-7CBCE52EFA7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659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Hospital @ Home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Clear shift from hospital care to hospital at home</a:t>
            </a:r>
          </a:p>
          <a:p>
            <a:r>
              <a:rPr lang="en-US" dirty="0"/>
              <a:t>More devices will be deployed into the home environment</a:t>
            </a:r>
          </a:p>
          <a:p>
            <a:r>
              <a:rPr lang="en-US" dirty="0"/>
              <a:t>Device monitoring will be required to manage maintenance, </a:t>
            </a:r>
            <a:r>
              <a:rPr lang="en-US" dirty="0" err="1"/>
              <a:t>QoS</a:t>
            </a:r>
            <a:r>
              <a:rPr lang="en-US" dirty="0"/>
              <a:t>, </a:t>
            </a:r>
            <a:r>
              <a:rPr lang="en-US" dirty="0" err="1"/>
              <a:t>QoE</a:t>
            </a:r>
            <a:r>
              <a:rPr lang="en-US" dirty="0"/>
              <a:t> and governance in an environment which will not be monitored by a nurse on a regular basis</a:t>
            </a:r>
          </a:p>
          <a:p>
            <a:r>
              <a:rPr lang="en-US" dirty="0"/>
              <a:t>NFV might be instrumental in the future to shift </a:t>
            </a:r>
            <a:r>
              <a:rPr lang="en-US" dirty="0" err="1"/>
              <a:t>virtualised</a:t>
            </a:r>
            <a:r>
              <a:rPr lang="en-US" dirty="0"/>
              <a:t> functions (settings of infusion pumps, monitoring devices, </a:t>
            </a:r>
            <a:r>
              <a:rPr lang="en-US" dirty="0" err="1"/>
              <a:t>etc</a:t>
            </a:r>
            <a:r>
              <a:rPr lang="en-US" dirty="0"/>
              <a:t>) between clouds (hospital to home)</a:t>
            </a:r>
          </a:p>
          <a:p>
            <a:r>
              <a:rPr lang="en-US" dirty="0"/>
              <a:t>NB-IOT to enable device status monitoring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EDDC4E-35AB-4F0B-BAE1-7CBCE52EFA76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953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DDC4E-35AB-4F0B-BAE1-7CBCE52EFA7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rapezoid 4"/>
          <p:cNvSpPr/>
          <p:nvPr/>
        </p:nvSpPr>
        <p:spPr>
          <a:xfrm>
            <a:off x="1751603" y="45543"/>
            <a:ext cx="5735781" cy="629312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Local Policy implementation, Teaching, Training, Research</a:t>
            </a:r>
            <a:endParaRPr lang="en-US" dirty="0"/>
          </a:p>
        </p:txBody>
      </p:sp>
      <p:sp>
        <p:nvSpPr>
          <p:cNvPr id="6" name="Trapezoid 5"/>
          <p:cNvSpPr/>
          <p:nvPr/>
        </p:nvSpPr>
        <p:spPr>
          <a:xfrm>
            <a:off x="4619493" y="814239"/>
            <a:ext cx="5735781" cy="629312"/>
          </a:xfrm>
          <a:prstGeom prst="trapezoi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Personal Devices, Smart Phones, Private </a:t>
            </a:r>
            <a:r>
              <a:rPr lang="en-US" dirty="0" smtClean="0"/>
              <a:t>Clouds, APIs</a:t>
            </a:r>
            <a:endParaRPr lang="en-US" dirty="0"/>
          </a:p>
        </p:txBody>
      </p:sp>
      <p:sp>
        <p:nvSpPr>
          <p:cNvPr id="7" name="Trapezoid 6"/>
          <p:cNvSpPr/>
          <p:nvPr/>
        </p:nvSpPr>
        <p:spPr>
          <a:xfrm>
            <a:off x="1751603" y="1582935"/>
            <a:ext cx="5735781" cy="629312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National Digital Health Policy 2017 </a:t>
            </a:r>
            <a:r>
              <a:rPr lang="mr-IN" dirty="0" smtClean="0"/>
              <a:t>–</a:t>
            </a:r>
            <a:r>
              <a:rPr lang="en-US" dirty="0" smtClean="0"/>
              <a:t> 2022,  Specification, eHealth  Legislation, Governance</a:t>
            </a:r>
            <a:endParaRPr lang="en-US" dirty="0"/>
          </a:p>
        </p:txBody>
      </p:sp>
      <p:sp>
        <p:nvSpPr>
          <p:cNvPr id="8" name="Trapezoid 7"/>
          <p:cNvSpPr/>
          <p:nvPr/>
        </p:nvSpPr>
        <p:spPr>
          <a:xfrm>
            <a:off x="4619493" y="2351631"/>
            <a:ext cx="5735781" cy="629312"/>
          </a:xfrm>
          <a:prstGeom prst="trapezoi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Global </a:t>
            </a:r>
            <a:r>
              <a:rPr lang="en-US" dirty="0"/>
              <a:t>security Policy, </a:t>
            </a:r>
            <a:r>
              <a:rPr lang="en-US" dirty="0" smtClean="0"/>
              <a:t>Standards, Net Neutrality </a:t>
            </a:r>
            <a:r>
              <a:rPr lang="en-US" dirty="0"/>
              <a:t>(GDPR, ISO 80001, </a:t>
            </a:r>
            <a:r>
              <a:rPr lang="en-US" dirty="0" smtClean="0"/>
              <a:t>ISO 27000 </a:t>
            </a:r>
            <a:r>
              <a:rPr lang="en-US" dirty="0" err="1" smtClean="0"/>
              <a:t>etc</a:t>
            </a:r>
            <a:r>
              <a:rPr lang="en-US" dirty="0"/>
              <a:t>)</a:t>
            </a:r>
          </a:p>
          <a:p>
            <a:pPr algn="ctr"/>
            <a:endParaRPr lang="en-US" dirty="0"/>
          </a:p>
        </p:txBody>
      </p:sp>
      <p:sp>
        <p:nvSpPr>
          <p:cNvPr id="9" name="Trapezoid 8"/>
          <p:cNvSpPr/>
          <p:nvPr/>
        </p:nvSpPr>
        <p:spPr>
          <a:xfrm>
            <a:off x="1751602" y="3120327"/>
            <a:ext cx="5735781" cy="629312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Local provider eHealth nodes, Fog, local clouds, Governance</a:t>
            </a:r>
            <a:endParaRPr lang="en-US" dirty="0"/>
          </a:p>
        </p:txBody>
      </p:sp>
      <p:sp>
        <p:nvSpPr>
          <p:cNvPr id="10" name="Trapezoid 9"/>
          <p:cNvSpPr/>
          <p:nvPr/>
        </p:nvSpPr>
        <p:spPr>
          <a:xfrm>
            <a:off x="4619493" y="3872379"/>
            <a:ext cx="5735781" cy="629312"/>
          </a:xfrm>
          <a:prstGeom prst="trapezoi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Network Operators, Service Providers (Population Health Management, OTT services, Smart Health, </a:t>
            </a:r>
            <a:r>
              <a:rPr lang="en-US" dirty="0" err="1" smtClean="0"/>
              <a:t>etc</a:t>
            </a:r>
            <a:r>
              <a:rPr lang="en-US" dirty="0" smtClean="0"/>
              <a:t>) SDN, NFV</a:t>
            </a:r>
            <a:endParaRPr lang="en-US" dirty="0"/>
          </a:p>
        </p:txBody>
      </p:sp>
      <p:sp>
        <p:nvSpPr>
          <p:cNvPr id="11" name="Trapezoid 10"/>
          <p:cNvSpPr/>
          <p:nvPr/>
        </p:nvSpPr>
        <p:spPr>
          <a:xfrm>
            <a:off x="1751602" y="4657719"/>
            <a:ext cx="5735781" cy="629312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National Physical / logical Infrastructure, National Grid</a:t>
            </a:r>
            <a:endParaRPr lang="en-US" dirty="0"/>
          </a:p>
        </p:txBody>
      </p:sp>
      <p:sp>
        <p:nvSpPr>
          <p:cNvPr id="12" name="Trapezoid 11"/>
          <p:cNvSpPr/>
          <p:nvPr/>
        </p:nvSpPr>
        <p:spPr>
          <a:xfrm>
            <a:off x="4619493" y="5443059"/>
            <a:ext cx="5735781" cy="629312"/>
          </a:xfrm>
          <a:prstGeom prst="trapezoi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5G Infrastructure, Core Network, Orchestration</a:t>
            </a:r>
            <a:endParaRPr lang="en-US" dirty="0"/>
          </a:p>
        </p:txBody>
      </p:sp>
      <p:sp>
        <p:nvSpPr>
          <p:cNvPr id="13" name="Up-Down Arrow 12"/>
          <p:cNvSpPr/>
          <p:nvPr/>
        </p:nvSpPr>
        <p:spPr>
          <a:xfrm>
            <a:off x="605643" y="262269"/>
            <a:ext cx="926274" cy="547351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dirty="0"/>
              <a:t>N</a:t>
            </a:r>
            <a:r>
              <a:rPr lang="en-US" sz="2800" dirty="0" smtClean="0"/>
              <a:t>ational</a:t>
            </a:r>
            <a:endParaRPr lang="en-US" sz="2800" dirty="0"/>
          </a:p>
        </p:txBody>
      </p:sp>
      <p:sp>
        <p:nvSpPr>
          <p:cNvPr id="14" name="Up-Down Arrow 13"/>
          <p:cNvSpPr/>
          <p:nvPr/>
        </p:nvSpPr>
        <p:spPr>
          <a:xfrm>
            <a:off x="10574959" y="262268"/>
            <a:ext cx="926274" cy="5473514"/>
          </a:xfrm>
          <a:prstGeom prst="up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dirty="0" smtClean="0"/>
              <a:t>Public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187081" y="6195111"/>
            <a:ext cx="11755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Social-Technological </a:t>
            </a:r>
            <a:r>
              <a:rPr lang="en-US" sz="3200" b="1" dirty="0"/>
              <a:t>A</a:t>
            </a:r>
            <a:r>
              <a:rPr lang="en-US" sz="3200" b="1" dirty="0" smtClean="0"/>
              <a:t>lignment, National </a:t>
            </a:r>
            <a:r>
              <a:rPr lang="en-US" sz="3200" b="1" smtClean="0"/>
              <a:t>/ Global eHealth </a:t>
            </a:r>
            <a:r>
              <a:rPr lang="en-US" sz="3200" b="1" dirty="0" smtClean="0"/>
              <a:t>Grid 2020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788769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33" y="406400"/>
            <a:ext cx="10193867" cy="6163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2066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570295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Multi Edge Cloud and Private 5G network supporting arguments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1927029"/>
            <a:ext cx="10972800" cy="4193356"/>
          </a:xfrm>
        </p:spPr>
        <p:txBody>
          <a:bodyPr>
            <a:noAutofit/>
          </a:bodyPr>
          <a:lstStyle/>
          <a:p>
            <a:r>
              <a:rPr lang="en-US" sz="2400" dirty="0"/>
              <a:t>Multi Edge Cloud / Private 5G Networks like to pick up in health due to value of the business (in China around 6% of GDP, Europe 10% of GDP, in the US 18.5% of GDP)</a:t>
            </a:r>
          </a:p>
          <a:p>
            <a:r>
              <a:rPr lang="en-US" sz="2400" dirty="0"/>
              <a:t>Healthcare providers, pharmaceutical industry and policy makers unlikely to leave such a relevant industry to digital service providers such as IBM, Google or Microsoft to develop OTT </a:t>
            </a:r>
            <a:r>
              <a:rPr lang="en-US" sz="2400" dirty="0" err="1"/>
              <a:t>XaaS</a:t>
            </a:r>
            <a:r>
              <a:rPr lang="en-US" sz="2400" dirty="0"/>
              <a:t> business model (especially outside the US)</a:t>
            </a:r>
          </a:p>
          <a:p>
            <a:r>
              <a:rPr lang="en-US" sz="2400" dirty="0"/>
              <a:t>General Data Protection Regulations</a:t>
            </a:r>
          </a:p>
          <a:p>
            <a:r>
              <a:rPr lang="en-US" sz="2400" dirty="0"/>
              <a:t>Parallel processing and distributed computing are extremely strong trends</a:t>
            </a:r>
          </a:p>
          <a:p>
            <a:r>
              <a:rPr lang="en-US" sz="2400" dirty="0"/>
              <a:t>Managing local problems locally might safe energy, bandwidth and cost, especially as global 5G coverage is unlikely to happen within 25 years from </a:t>
            </a:r>
            <a:r>
              <a:rPr lang="en-US" sz="2400" dirty="0" smtClean="0"/>
              <a:t>now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EDDC4E-35AB-4F0B-BAE1-7CBCE52EFA7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832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trends and activities in the eHealth domain which will boost the implementation / deployment of 5G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EDDC4E-35AB-4F0B-BAE1-7CBCE52EFA7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038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748964"/>
            <a:ext cx="5384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Open </a:t>
            </a:r>
            <a:r>
              <a:rPr lang="en-US" b="1" dirty="0">
                <a:solidFill>
                  <a:srgbClr val="FF0000"/>
                </a:solidFill>
              </a:rPr>
              <a:t>Multi Access Edge-Cloud [OMEC]</a:t>
            </a:r>
            <a:br>
              <a:rPr lang="en-US" b="1" dirty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09600" y="2426208"/>
            <a:ext cx="5384800" cy="3699956"/>
          </a:xfrm>
        </p:spPr>
        <p:txBody>
          <a:bodyPr>
            <a:normAutofit/>
          </a:bodyPr>
          <a:lstStyle/>
          <a:p>
            <a:r>
              <a:rPr lang="en-US" sz="3200" dirty="0"/>
              <a:t>OMEC discussion during </a:t>
            </a:r>
            <a:br>
              <a:rPr lang="en-US" sz="3200" dirty="0"/>
            </a:br>
            <a:r>
              <a:rPr lang="en-US" sz="3200" dirty="0"/>
              <a:t>5G Roadmap meeting in Paris on 25.May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EDDC4E-35AB-4F0B-BAE1-7CBCE52EFA76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59168" y="541700"/>
            <a:ext cx="4291584" cy="571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7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WWRF 5G eHealth Action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 WWRF White Paper (living document) on eHealth, </a:t>
            </a:r>
            <a:r>
              <a:rPr lang="en-US" dirty="0">
                <a:hlinkClick r:id="rId2"/>
              </a:rPr>
              <a:t>http://www.wwrf.ch/files/wwrf/content/files/publications/outlook/Outlook17.pdf</a:t>
            </a:r>
            <a:endParaRPr lang="en-US" dirty="0"/>
          </a:p>
          <a:p>
            <a:r>
              <a:rPr lang="en-US" dirty="0"/>
              <a:t>WWRF eHealth 5G Proof of Concept focusing on asthma, COPD and MS </a:t>
            </a:r>
            <a:r>
              <a:rPr lang="en-US" dirty="0" smtClean="0"/>
              <a:t>likely to </a:t>
            </a:r>
            <a:r>
              <a:rPr lang="en-US" dirty="0"/>
              <a:t>commence in </a:t>
            </a:r>
            <a:r>
              <a:rPr lang="en-US" dirty="0" smtClean="0"/>
              <a:t>July </a:t>
            </a:r>
            <a:r>
              <a:rPr lang="en-US" dirty="0"/>
              <a:t>2017. Testbeds in UK, Greece, China and potentially in the US </a:t>
            </a:r>
          </a:p>
          <a:p>
            <a:r>
              <a:rPr lang="en-US" dirty="0"/>
              <a:t>Funders Huawei, Intel, potentially </a:t>
            </a:r>
            <a:r>
              <a:rPr lang="en-US" dirty="0" smtClean="0"/>
              <a:t>others</a:t>
            </a:r>
          </a:p>
          <a:p>
            <a:r>
              <a:rPr lang="en-US" dirty="0" smtClean="0"/>
              <a:t>Partners welcome!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EDDC4E-35AB-4F0B-BAE1-7CBCE52EFA7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379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Myth Busters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and less likely relevant 5G application scenarios in the health and care domains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EDDC4E-35AB-4F0B-BAE1-7CBCE52EFA7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020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Surgical Robots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EDDC4E-35AB-4F0B-BAE1-7CBCE52EFA7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111" y="1600201"/>
            <a:ext cx="6993763" cy="45259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7200" y="1178511"/>
            <a:ext cx="2235200" cy="216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55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Robots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EDDC4E-35AB-4F0B-BAE1-7CBCE52EFA7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388" y="1600201"/>
            <a:ext cx="8046157" cy="4525963"/>
          </a:xfrm>
          <a:prstGeom prst="rect">
            <a:avLst/>
          </a:prstGeom>
        </p:spPr>
      </p:pic>
      <p:pic>
        <p:nvPicPr>
          <p:cNvPr id="6" name="Content Placeholder 1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12233" y="1188307"/>
            <a:ext cx="2579498" cy="1786541"/>
          </a:xfrm>
        </p:spPr>
      </p:pic>
    </p:spTree>
    <p:extLst>
      <p:ext uri="{BB962C8B-B14F-4D97-AF65-F5344CB8AC3E}">
        <p14:creationId xmlns:p14="http://schemas.microsoft.com/office/powerpoint/2010/main" val="1298441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XaaS</a:t>
            </a:r>
            <a:r>
              <a:rPr lang="en-US" dirty="0" smtClean="0"/>
              <a:t> OTT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EDDC4E-35AB-4F0B-BAE1-7CBCE52EFA7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070613" y="4602178"/>
            <a:ext cx="1352282" cy="12906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Consumer</a:t>
            </a:r>
          </a:p>
          <a:p>
            <a:pPr algn="ctr"/>
            <a:r>
              <a:rPr lang="en-US" dirty="0"/>
              <a:t>f</a:t>
            </a:r>
            <a:r>
              <a:rPr lang="en-US" dirty="0" smtClean="0"/>
              <a:t>ixed / mobile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411673" y="4608842"/>
            <a:ext cx="1352282" cy="12906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Service Provider</a:t>
            </a:r>
            <a:endParaRPr lang="en-US" dirty="0"/>
          </a:p>
        </p:txBody>
      </p:sp>
      <p:sp>
        <p:nvSpPr>
          <p:cNvPr id="7" name="Left-Right Arrow 6"/>
          <p:cNvSpPr/>
          <p:nvPr/>
        </p:nvSpPr>
        <p:spPr>
          <a:xfrm>
            <a:off x="2806520" y="4987496"/>
            <a:ext cx="4221528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XaaS</a:t>
            </a:r>
            <a:r>
              <a:rPr lang="en-US" dirty="0" smtClean="0"/>
              <a:t> OTT</a:t>
            </a:r>
            <a:endParaRPr lang="en-US" dirty="0"/>
          </a:p>
        </p:txBody>
      </p:sp>
      <p:sp>
        <p:nvSpPr>
          <p:cNvPr id="9" name="Oval Callout 8"/>
          <p:cNvSpPr/>
          <p:nvPr/>
        </p:nvSpPr>
        <p:spPr>
          <a:xfrm>
            <a:off x="9347200" y="3351949"/>
            <a:ext cx="2265015" cy="1635547"/>
          </a:xfrm>
          <a:prstGeom prst="wedgeEllipseCallout">
            <a:avLst>
              <a:gd name="adj1" fmla="val -72120"/>
              <a:gd name="adj2" fmla="val 2676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IBM Watson,</a:t>
            </a:r>
          </a:p>
          <a:p>
            <a:pPr algn="ctr"/>
            <a:r>
              <a:rPr lang="en-US" dirty="0" smtClean="0"/>
              <a:t>Google,</a:t>
            </a:r>
          </a:p>
          <a:p>
            <a:pPr algn="ctr"/>
            <a:r>
              <a:rPr lang="en-US" dirty="0" smtClean="0"/>
              <a:t>Microsoft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2023872" y="2584704"/>
            <a:ext cx="2414016" cy="1706880"/>
          </a:xfrm>
          <a:prstGeom prst="wedgeEllipseCallout">
            <a:avLst>
              <a:gd name="adj1" fmla="val -57445"/>
              <a:gd name="adj2" fmla="val 6222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indent="0" algn="ctr">
              <a:buNone/>
            </a:pPr>
            <a:r>
              <a:rPr lang="en-US" sz="1800" dirty="0" smtClean="0"/>
              <a:t>Diabetes</a:t>
            </a:r>
          </a:p>
          <a:p>
            <a:pPr marL="0" indent="0" algn="ctr">
              <a:buNone/>
            </a:pPr>
            <a:r>
              <a:rPr lang="en-US" sz="1800" dirty="0" smtClean="0"/>
              <a:t>Asthma  / COPD</a:t>
            </a:r>
          </a:p>
          <a:p>
            <a:pPr marL="0" indent="0" algn="ctr">
              <a:buNone/>
            </a:pPr>
            <a:r>
              <a:rPr lang="en-US" sz="1800" dirty="0" smtClean="0"/>
              <a:t>Other chronic conditions</a:t>
            </a:r>
          </a:p>
        </p:txBody>
      </p:sp>
      <p:sp>
        <p:nvSpPr>
          <p:cNvPr id="13" name="Cloud Callout 12"/>
          <p:cNvSpPr/>
          <p:nvPr/>
        </p:nvSpPr>
        <p:spPr>
          <a:xfrm>
            <a:off x="5341602" y="1533975"/>
            <a:ext cx="3013384" cy="2294313"/>
          </a:xfrm>
          <a:prstGeom prst="cloudCallout">
            <a:avLst>
              <a:gd name="adj1" fmla="val -31090"/>
              <a:gd name="adj2" fmla="val 61939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Problems: </a:t>
            </a:r>
          </a:p>
          <a:p>
            <a:pPr algn="ctr"/>
            <a:r>
              <a:rPr lang="en-US" dirty="0" smtClean="0"/>
              <a:t>Privacy</a:t>
            </a:r>
          </a:p>
          <a:p>
            <a:pPr algn="ctr"/>
            <a:r>
              <a:rPr lang="en-US" dirty="0" smtClean="0"/>
              <a:t>vendor lock-in legislation</a:t>
            </a:r>
          </a:p>
          <a:p>
            <a:pPr algn="ctr"/>
            <a:r>
              <a:rPr lang="en-US" dirty="0"/>
              <a:t>s</a:t>
            </a:r>
            <a:r>
              <a:rPr lang="en-US" dirty="0" smtClean="0"/>
              <a:t>ecurity</a:t>
            </a:r>
          </a:p>
          <a:p>
            <a:pPr algn="ctr"/>
            <a:r>
              <a:rPr lang="en-US" dirty="0" smtClean="0"/>
              <a:t>trust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9216" y="839254"/>
            <a:ext cx="1882999" cy="188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0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Ambulance Services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2219" y="1417638"/>
            <a:ext cx="7632886" cy="351057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EDDC4E-35AB-4F0B-BAE1-7CBCE52EFA7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9216" y="839254"/>
            <a:ext cx="1882999" cy="18829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97280" y="5243239"/>
            <a:ext cx="9997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Scoop and run vs stay and play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41983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5g killer apps in health and care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IIOT and NB-IOT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EDDC4E-35AB-4F0B-BAE1-7CBCE52EFA7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327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Smart Pharmaceuticals, Population Health Management, Precision Medicine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Asthma around 334 million people (Global asthma report 2014)</a:t>
            </a:r>
          </a:p>
          <a:p>
            <a:r>
              <a:rPr lang="en-US" dirty="0"/>
              <a:t>COPD: 384 million people in 2010 </a:t>
            </a:r>
            <a:r>
              <a:rPr lang="en-US" dirty="0">
                <a:hlinkClick r:id="rId2"/>
              </a:rPr>
              <a:t>https://www.ncbi.nlm.nih.gov/pmc/articles/PMC4693508/</a:t>
            </a:r>
            <a:r>
              <a:rPr lang="en-US" dirty="0"/>
              <a:t> </a:t>
            </a:r>
          </a:p>
          <a:p>
            <a:r>
              <a:rPr lang="en-US" dirty="0"/>
              <a:t>Diabetes: around 420 million people (WHO 2014)</a:t>
            </a:r>
          </a:p>
          <a:p>
            <a:r>
              <a:rPr lang="en-US" dirty="0"/>
              <a:t>Plus Cancer, Mental Health, Dementia, MS</a:t>
            </a:r>
          </a:p>
          <a:p>
            <a:r>
              <a:rPr lang="en-US" dirty="0"/>
              <a:t>NB-IOT to replace Bluetooth as enabler of smart pharmaceuticals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EDDC4E-35AB-4F0B-BAE1-7CBCE52EFA7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423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DDC4E-35AB-4F0B-BAE1-7CBCE52EFA7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1" y="440267"/>
            <a:ext cx="10397066" cy="62145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546187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Custom Design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648</Words>
  <Application>Microsoft Office PowerPoint</Application>
  <PresentationFormat>Widescreen</PresentationFormat>
  <Paragraphs>92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Calibri</vt:lpstr>
      <vt:lpstr>Calibri Light</vt:lpstr>
      <vt:lpstr>Franklin Gothic Book</vt:lpstr>
      <vt:lpstr>Mangal</vt:lpstr>
      <vt:lpstr>Custom Design</vt:lpstr>
      <vt:lpstr>2_Custom Design</vt:lpstr>
      <vt:lpstr>3_Custom Design</vt:lpstr>
      <vt:lpstr>6_Custom Design</vt:lpstr>
      <vt:lpstr>5_Custom Design</vt:lpstr>
      <vt:lpstr>4_Custom Design</vt:lpstr>
      <vt:lpstr>1_Custom Design</vt:lpstr>
      <vt:lpstr>Living on the Edge - How 5G is going to enable the Medical Internet of Things big time</vt:lpstr>
      <vt:lpstr>Myth Busters</vt:lpstr>
      <vt:lpstr>Surgical Robots</vt:lpstr>
      <vt:lpstr>Social Robots</vt:lpstr>
      <vt:lpstr>XaaS OTT</vt:lpstr>
      <vt:lpstr>Ambulance Services</vt:lpstr>
      <vt:lpstr>5g killer apps in health and care</vt:lpstr>
      <vt:lpstr>Smart Pharmaceuticals, Population Health Management, Precision Medicine </vt:lpstr>
      <vt:lpstr>PowerPoint Presentation</vt:lpstr>
      <vt:lpstr>PowerPoint Presentation</vt:lpstr>
      <vt:lpstr>Driver Condition Monitoring </vt:lpstr>
      <vt:lpstr>Hospital @ Home </vt:lpstr>
      <vt:lpstr>PowerPoint Presentation</vt:lpstr>
      <vt:lpstr>PowerPoint Presentation</vt:lpstr>
      <vt:lpstr>Multi Edge Cloud and Private 5G network supporting arguments </vt:lpstr>
      <vt:lpstr>Outlook</vt:lpstr>
      <vt:lpstr> Open Multi Access Edge-Cloud [OMEC] </vt:lpstr>
      <vt:lpstr>WWRF 5G eHealth Action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c.thuemmler@napier.ac.uk</dc:creator>
  <cp:lastModifiedBy>DUTTA, ASHUTOSH</cp:lastModifiedBy>
  <cp:revision>30</cp:revision>
  <dcterms:created xsi:type="dcterms:W3CDTF">2017-06-02T08:54:14Z</dcterms:created>
  <dcterms:modified xsi:type="dcterms:W3CDTF">2017-07-03T21:05:20Z</dcterms:modified>
</cp:coreProperties>
</file>