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3"/>
  </p:notesMasterIdLst>
  <p:handoutMasterIdLst>
    <p:handoutMasterId r:id="rId24"/>
  </p:handoutMasterIdLst>
  <p:sldIdLst>
    <p:sldId id="398" r:id="rId2"/>
    <p:sldId id="364" r:id="rId3"/>
    <p:sldId id="393" r:id="rId4"/>
    <p:sldId id="392" r:id="rId5"/>
    <p:sldId id="397" r:id="rId6"/>
    <p:sldId id="399" r:id="rId7"/>
    <p:sldId id="400" r:id="rId8"/>
    <p:sldId id="401" r:id="rId9"/>
    <p:sldId id="402" r:id="rId10"/>
    <p:sldId id="403" r:id="rId11"/>
    <p:sldId id="412" r:id="rId12"/>
    <p:sldId id="413" r:id="rId13"/>
    <p:sldId id="414" r:id="rId14"/>
    <p:sldId id="409" r:id="rId15"/>
    <p:sldId id="410" r:id="rId16"/>
    <p:sldId id="411" r:id="rId17"/>
    <p:sldId id="405" r:id="rId18"/>
    <p:sldId id="406" r:id="rId19"/>
    <p:sldId id="407" r:id="rId20"/>
    <p:sldId id="408" r:id="rId21"/>
    <p:sldId id="404" r:id="rId22"/>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805">
          <p15:clr>
            <a:srgbClr val="A4A3A4"/>
          </p15:clr>
        </p15:guide>
        <p15:guide id="3" orient="horz" pos="1067">
          <p15:clr>
            <a:srgbClr val="A4A3A4"/>
          </p15:clr>
        </p15:guide>
        <p15:guide id="4"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ayne Shiroma" initials="WS [6]" lastIdx="1" clrIdx="6">
    <p:extLst/>
  </p:cmAuthor>
  <p:cmAuthor id="1" name="James, Katie (SEA-CRE)" initials="JK(" lastIdx="5" clrIdx="0">
    <p:extLst/>
  </p:cmAuthor>
  <p:cmAuthor id="8" name="Wayne Shiroma" initials="WS [7]" lastIdx="1" clrIdx="7">
    <p:extLst/>
  </p:cmAuthor>
  <p:cmAuthor id="2" name="Wayne Shiroma" initials="WS" lastIdx="1" clrIdx="1">
    <p:extLst/>
  </p:cmAuthor>
  <p:cmAuthor id="9" name="Wayne Shiroma" initials="WS [8]" lastIdx="1" clrIdx="8">
    <p:extLst/>
  </p:cmAuthor>
  <p:cmAuthor id="3" name="Wayne Shiroma" initials="WS [2]" lastIdx="1" clrIdx="2">
    <p:extLst/>
  </p:cmAuthor>
  <p:cmAuthor id="10" name="Wayne Shiroma" initials="WS [9]" lastIdx="1" clrIdx="9">
    <p:extLst/>
  </p:cmAuthor>
  <p:cmAuthor id="4" name="Wayne Shiroma" initials="WS [3]" lastIdx="1" clrIdx="3">
    <p:extLst/>
  </p:cmAuthor>
  <p:cmAuthor id="5" name="Wayne Shiroma" initials="WS [4]" lastIdx="1" clrIdx="4">
    <p:extLst/>
  </p:cmAuthor>
  <p:cmAuthor id="6" name="Wayne Shiroma" initials="WS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CBB4D"/>
    <a:srgbClr val="0B4F98"/>
    <a:srgbClr val="40AAB8"/>
    <a:srgbClr val="1E6A7F"/>
    <a:srgbClr val="1D6176"/>
    <a:srgbClr val="6FBF46"/>
    <a:srgbClr val="BFD628"/>
    <a:srgbClr val="3592A3"/>
    <a:srgbClr val="194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7" autoAdjust="0"/>
    <p:restoredTop sz="92132" autoAdjust="0"/>
  </p:normalViewPr>
  <p:slideViewPr>
    <p:cSldViewPr snapToGrid="0">
      <p:cViewPr varScale="1">
        <p:scale>
          <a:sx n="117" d="100"/>
          <a:sy n="117" d="100"/>
        </p:scale>
        <p:origin x="1590" y="96"/>
      </p:cViewPr>
      <p:guideLst>
        <p:guide orient="horz" pos="2160"/>
        <p:guide orient="horz" pos="3805"/>
        <p:guide orient="horz" pos="1067"/>
        <p:guide pos="2880"/>
      </p:guideLst>
    </p:cSldViewPr>
  </p:slideViewPr>
  <p:outlineViewPr>
    <p:cViewPr>
      <p:scale>
        <a:sx n="33" d="100"/>
        <a:sy n="33" d="100"/>
      </p:scale>
      <p:origin x="0" y="6306"/>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2" d="100"/>
          <a:sy n="72" d="100"/>
        </p:scale>
        <p:origin x="3524" y="60"/>
      </p:cViewPr>
      <p:guideLst>
        <p:guide orient="horz" pos="2909"/>
        <p:guide pos="2189"/>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458" tIns="46229" rIns="92458" bIns="4622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4" y="0"/>
            <a:ext cx="2971800" cy="461804"/>
          </a:xfrm>
          <a:prstGeom prst="rect">
            <a:avLst/>
          </a:prstGeom>
        </p:spPr>
        <p:txBody>
          <a:bodyPr vert="horz" lIns="92458" tIns="46229" rIns="92458" bIns="46229" rtlCol="0"/>
          <a:lstStyle>
            <a:lvl1pPr algn="r" fontAlgn="auto">
              <a:spcBef>
                <a:spcPts val="0"/>
              </a:spcBef>
              <a:spcAft>
                <a:spcPts val="0"/>
              </a:spcAft>
              <a:defRPr sz="1200">
                <a:latin typeface="+mn-lt"/>
                <a:cs typeface="+mn-cs"/>
              </a:defRPr>
            </a:lvl1pPr>
          </a:lstStyle>
          <a:p>
            <a:pPr>
              <a:defRPr/>
            </a:pPr>
            <a:fld id="{2120E8A7-10C0-4A3F-8A5F-C23C99458661}" type="datetimeFigureOut">
              <a:rPr lang="en-US"/>
              <a:pPr>
                <a:defRPr/>
              </a:pPr>
              <a:t>6/25/2017</a:t>
            </a:fld>
            <a:endParaRPr lang="en-US" dirty="0"/>
          </a:p>
        </p:txBody>
      </p:sp>
      <p:sp>
        <p:nvSpPr>
          <p:cNvPr id="4" name="Footer Placeholder 3"/>
          <p:cNvSpPr>
            <a:spLocks noGrp="1"/>
          </p:cNvSpPr>
          <p:nvPr>
            <p:ph type="ftr" sz="quarter" idx="2"/>
          </p:nvPr>
        </p:nvSpPr>
        <p:spPr>
          <a:xfrm>
            <a:off x="0" y="8772668"/>
            <a:ext cx="2971800" cy="461804"/>
          </a:xfrm>
          <a:prstGeom prst="rect">
            <a:avLst/>
          </a:prstGeom>
        </p:spPr>
        <p:txBody>
          <a:bodyPr vert="horz" lIns="92458" tIns="46229" rIns="92458" bIns="4622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4" y="8772668"/>
            <a:ext cx="2971800" cy="461804"/>
          </a:xfrm>
          <a:prstGeom prst="rect">
            <a:avLst/>
          </a:prstGeom>
        </p:spPr>
        <p:txBody>
          <a:bodyPr vert="horz" lIns="92458" tIns="46229" rIns="92458" bIns="46229" rtlCol="0" anchor="b"/>
          <a:lstStyle>
            <a:lvl1pPr algn="r" fontAlgn="auto">
              <a:spcBef>
                <a:spcPts val="0"/>
              </a:spcBef>
              <a:spcAft>
                <a:spcPts val="0"/>
              </a:spcAft>
              <a:defRPr sz="1200">
                <a:latin typeface="+mn-lt"/>
                <a:cs typeface="+mn-cs"/>
              </a:defRPr>
            </a:lvl1pPr>
          </a:lstStyle>
          <a:p>
            <a:pPr>
              <a:defRPr/>
            </a:pPr>
            <a:fld id="{E3BDA8F0-F90F-480B-81BF-DD12E634FCA3}" type="slidenum">
              <a:rPr lang="en-US"/>
              <a:pPr>
                <a:defRPr/>
              </a:pPr>
              <a:t>‹#›</a:t>
            </a:fld>
            <a:endParaRPr lang="en-US" dirty="0"/>
          </a:p>
        </p:txBody>
      </p:sp>
    </p:spTree>
    <p:extLst>
      <p:ext uri="{BB962C8B-B14F-4D97-AF65-F5344CB8AC3E}">
        <p14:creationId xmlns:p14="http://schemas.microsoft.com/office/powerpoint/2010/main" val="79112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458" tIns="46229" rIns="92458" bIns="4622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4" y="0"/>
            <a:ext cx="2971800" cy="461804"/>
          </a:xfrm>
          <a:prstGeom prst="rect">
            <a:avLst/>
          </a:prstGeom>
        </p:spPr>
        <p:txBody>
          <a:bodyPr vert="horz" lIns="92458" tIns="46229" rIns="92458" bIns="46229" rtlCol="0"/>
          <a:lstStyle>
            <a:lvl1pPr algn="r" fontAlgn="auto">
              <a:spcBef>
                <a:spcPts val="0"/>
              </a:spcBef>
              <a:spcAft>
                <a:spcPts val="0"/>
              </a:spcAft>
              <a:defRPr sz="1200">
                <a:latin typeface="+mn-lt"/>
                <a:cs typeface="+mn-cs"/>
              </a:defRPr>
            </a:lvl1pPr>
          </a:lstStyle>
          <a:p>
            <a:pPr>
              <a:defRPr/>
            </a:pPr>
            <a:fld id="{51981E3B-E2FD-4482-B46D-D6CD1BE21990}" type="datetimeFigureOut">
              <a:rPr lang="en-US"/>
              <a:pPr>
                <a:defRPr/>
              </a:pPr>
              <a:t>6/25/2017</a:t>
            </a:fld>
            <a:endParaRPr lang="en-US" dirty="0"/>
          </a:p>
        </p:txBody>
      </p:sp>
      <p:sp>
        <p:nvSpPr>
          <p:cNvPr id="4" name="Slide Image Placeholder 3"/>
          <p:cNvSpPr>
            <a:spLocks noGrp="1" noRot="1" noChangeAspect="1"/>
          </p:cNvSpPr>
          <p:nvPr>
            <p:ph type="sldImg" idx="2"/>
          </p:nvPr>
        </p:nvSpPr>
        <p:spPr>
          <a:xfrm>
            <a:off x="1120775" y="692150"/>
            <a:ext cx="4618038" cy="3463925"/>
          </a:xfrm>
          <a:prstGeom prst="rect">
            <a:avLst/>
          </a:prstGeom>
          <a:noFill/>
          <a:ln w="12700">
            <a:solidFill>
              <a:prstClr val="black"/>
            </a:solidFill>
          </a:ln>
        </p:spPr>
        <p:txBody>
          <a:bodyPr vert="horz" lIns="92458" tIns="46229" rIns="92458" bIns="46229" rtlCol="0" anchor="ctr"/>
          <a:lstStyle/>
          <a:p>
            <a:pPr lvl="0"/>
            <a:endParaRPr lang="en-US" noProof="0"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2458" tIns="46229" rIns="92458" bIns="462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2458" tIns="46229" rIns="92458" bIns="4622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4" y="8772668"/>
            <a:ext cx="2971800" cy="461804"/>
          </a:xfrm>
          <a:prstGeom prst="rect">
            <a:avLst/>
          </a:prstGeom>
        </p:spPr>
        <p:txBody>
          <a:bodyPr vert="horz" lIns="92458" tIns="46229" rIns="92458" bIns="46229" rtlCol="0" anchor="b"/>
          <a:lstStyle>
            <a:lvl1pPr algn="r" fontAlgn="auto">
              <a:spcBef>
                <a:spcPts val="0"/>
              </a:spcBef>
              <a:spcAft>
                <a:spcPts val="0"/>
              </a:spcAft>
              <a:defRPr sz="1200">
                <a:latin typeface="+mn-lt"/>
                <a:cs typeface="+mn-cs"/>
              </a:defRPr>
            </a:lvl1pPr>
          </a:lstStyle>
          <a:p>
            <a:pPr>
              <a:defRPr/>
            </a:pPr>
            <a:fld id="{402FC391-0479-4A70-8AC8-8F764AAA773A}" type="slidenum">
              <a:rPr lang="en-US"/>
              <a:pPr>
                <a:defRPr/>
              </a:pPr>
              <a:t>‹#›</a:t>
            </a:fld>
            <a:endParaRPr lang="en-US" dirty="0"/>
          </a:p>
        </p:txBody>
      </p:sp>
    </p:spTree>
    <p:extLst>
      <p:ext uri="{BB962C8B-B14F-4D97-AF65-F5344CB8AC3E}">
        <p14:creationId xmlns:p14="http://schemas.microsoft.com/office/powerpoint/2010/main" val="4244793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20C28-1F57-4AC3-BC38-27FE91AD92B7}" type="slidenum">
              <a:rPr lang="en-US" smtClean="0"/>
              <a:t>14</a:t>
            </a:fld>
            <a:endParaRPr lang="en-US" dirty="0"/>
          </a:p>
        </p:txBody>
      </p:sp>
    </p:spTree>
    <p:extLst>
      <p:ext uri="{BB962C8B-B14F-4D97-AF65-F5344CB8AC3E}">
        <p14:creationId xmlns:p14="http://schemas.microsoft.com/office/powerpoint/2010/main" val="264437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20C28-1F57-4AC3-BC38-27FE91AD92B7}" type="slidenum">
              <a:rPr lang="en-US" smtClean="0"/>
              <a:t>15</a:t>
            </a:fld>
            <a:endParaRPr lang="en-US" dirty="0"/>
          </a:p>
        </p:txBody>
      </p:sp>
    </p:spTree>
    <p:extLst>
      <p:ext uri="{BB962C8B-B14F-4D97-AF65-F5344CB8AC3E}">
        <p14:creationId xmlns:p14="http://schemas.microsoft.com/office/powerpoint/2010/main" val="194165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BAFCC1-4D69-E04C-AB78-7D50B3D6C518}" type="slidenum">
              <a:rPr lang="en-US" smtClean="0"/>
              <a:t>17</a:t>
            </a:fld>
            <a:endParaRPr lang="en-US" dirty="0"/>
          </a:p>
        </p:txBody>
      </p:sp>
    </p:spTree>
    <p:extLst>
      <p:ext uri="{BB962C8B-B14F-4D97-AF65-F5344CB8AC3E}">
        <p14:creationId xmlns:p14="http://schemas.microsoft.com/office/powerpoint/2010/main" val="198072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let’s review the major</a:t>
            </a:r>
            <a:r>
              <a:rPr lang="en-US" baseline="0" dirty="0"/>
              <a:t> challenges that we face from a test perspective when operating at mmWave frequencies. To summarize, we require</a:t>
            </a:r>
            <a:r>
              <a:rPr lang="en-US" baseline="0" dirty="0">
                <a:sym typeface="Wingdings"/>
              </a:rPr>
              <a:t> [</a:t>
            </a:r>
            <a:r>
              <a:rPr lang="en-US" b="1" baseline="0" dirty="0">
                <a:sym typeface="Wingdings"/>
              </a:rPr>
              <a:t>read list</a:t>
            </a:r>
            <a:r>
              <a:rPr lang="en-US" baseline="0" dirty="0">
                <a:sym typeface="Wingdings"/>
              </a:rPr>
              <a:t>], which is a very tall order and one that clearly won’t be feasible with current test architectures and testing approaches.</a:t>
            </a:r>
          </a:p>
          <a:p>
            <a:endParaRPr lang="en-US" dirty="0"/>
          </a:p>
          <a:p>
            <a:r>
              <a:rPr lang="en-US" dirty="0"/>
              <a:t>Operation at cm/mmWave requires:</a:t>
            </a:r>
          </a:p>
          <a:p>
            <a:pPr marL="799219" lvl="1" indent="-342900">
              <a:buFont typeface="+mj-lt"/>
              <a:buAutoNum type="arabicPeriod"/>
            </a:pPr>
            <a:r>
              <a:rPr lang="en-US" dirty="0"/>
              <a:t>Flexible frequency</a:t>
            </a:r>
            <a:r>
              <a:rPr lang="en-US" baseline="0" dirty="0"/>
              <a:t> coverage for a wide range of regional and domestic frequency bands, and standards (e.g. 802.11ad WiFi @ 60 GHz)</a:t>
            </a:r>
            <a:endParaRPr lang="en-US" dirty="0"/>
          </a:p>
          <a:p>
            <a:pPr marL="799219" lvl="1" indent="-342900">
              <a:buFont typeface="+mj-lt"/>
              <a:buAutoNum type="arabicPeriod"/>
            </a:pPr>
            <a:r>
              <a:rPr lang="en-US" dirty="0"/>
              <a:t>Wide bandwidth signal generation and acquisition</a:t>
            </a:r>
          </a:p>
          <a:p>
            <a:pPr marL="799219" lvl="1" indent="-342900">
              <a:buFont typeface="+mj-lt"/>
              <a:buAutoNum type="arabicPeriod"/>
            </a:pPr>
            <a:r>
              <a:rPr lang="en-US" dirty="0"/>
              <a:t>Excellent noise performance</a:t>
            </a:r>
          </a:p>
          <a:p>
            <a:pPr marL="799219" lvl="1" indent="-342900">
              <a:buFont typeface="+mj-lt"/>
              <a:buAutoNum type="arabicPeriod"/>
            </a:pPr>
            <a:r>
              <a:rPr lang="en-US" dirty="0"/>
              <a:t>Scalable channel counts</a:t>
            </a:r>
          </a:p>
          <a:p>
            <a:pPr marL="799219"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Port mobility to accommodate beamforming test and to maximize performance</a:t>
            </a:r>
          </a:p>
          <a:p>
            <a:pPr marL="799219" lvl="1" indent="-342900">
              <a:buFont typeface="+mj-lt"/>
              <a:buAutoNum type="arabicPeriod"/>
            </a:pPr>
            <a:r>
              <a:rPr lang="en-US" dirty="0"/>
              <a:t>Over-the-air measurement capability with calibrated measurements to the plane of the DUT</a:t>
            </a:r>
          </a:p>
        </p:txBody>
      </p:sp>
      <p:sp>
        <p:nvSpPr>
          <p:cNvPr id="4" name="Slide Number Placeholder 3"/>
          <p:cNvSpPr>
            <a:spLocks noGrp="1"/>
          </p:cNvSpPr>
          <p:nvPr>
            <p:ph type="sldNum" sz="quarter" idx="10"/>
          </p:nvPr>
        </p:nvSpPr>
        <p:spPr/>
        <p:txBody>
          <a:bodyPr/>
          <a:lstStyle/>
          <a:p>
            <a:fld id="{29B424A6-7593-2C46-9CCA-8596FB18DBBE}" type="slidenum">
              <a:rPr lang="en-US" smtClean="0"/>
              <a:pPr/>
              <a:t>18</a:t>
            </a:fld>
            <a:endParaRPr lang="en-US" dirty="0"/>
          </a:p>
        </p:txBody>
      </p:sp>
    </p:spTree>
    <p:extLst>
      <p:ext uri="{BB962C8B-B14F-4D97-AF65-F5344CB8AC3E}">
        <p14:creationId xmlns:p14="http://schemas.microsoft.com/office/powerpoint/2010/main" val="221210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Well, from our perspective, the test systems will look something like the following and be architected with three design themes in mind. </a:t>
            </a:r>
          </a:p>
          <a:p>
            <a:endParaRPr lang="en-US" baseline="0" dirty="0"/>
          </a:p>
          <a:p>
            <a:r>
              <a:rPr lang="en-US" baseline="0" dirty="0"/>
              <a:t>First, they will be built with an intense focus on signal processing power and flexibility. With the ability to leverage real time signal processing for both higher layer, real-time test, as well as acceleration of parametric measurements, FPGAs and other high performance processing units will play a key role in the next generation mmWave test systems.</a:t>
            </a:r>
          </a:p>
          <a:p>
            <a:endParaRPr lang="en-US" baseline="0" dirty="0"/>
          </a:p>
          <a:p>
            <a:r>
              <a:rPr lang="en-US" baseline="0" dirty="0"/>
              <a:t>The second principle is modularity. There is massive value in being able to scale port counts, add channels with picosecond level synchronization for MIMO, add non-RF I/O and scale the performance of key functional blocks like ADCs and DACs as new technology emerges.</a:t>
            </a:r>
          </a:p>
          <a:p>
            <a:endParaRPr lang="en-US" baseline="0" dirty="0"/>
          </a:p>
          <a:p>
            <a:r>
              <a:rPr lang="en-US" baseline="0" dirty="0"/>
              <a:t>Finally, the last principle focuses in purpose built port extensions that target the specific frequencies of interest instead of providing full frequency coverage from DC to light. This method delivers higher performance, smaller size, mobility in placement all at a lower cost. </a:t>
            </a:r>
          </a:p>
        </p:txBody>
      </p:sp>
      <p:sp>
        <p:nvSpPr>
          <p:cNvPr id="4" name="Slide Number Placeholder 3"/>
          <p:cNvSpPr>
            <a:spLocks noGrp="1"/>
          </p:cNvSpPr>
          <p:nvPr>
            <p:ph type="sldNum" sz="quarter" idx="10"/>
          </p:nvPr>
        </p:nvSpPr>
        <p:spPr/>
        <p:txBody>
          <a:bodyPr/>
          <a:lstStyle/>
          <a:p>
            <a:fld id="{A153EF90-8B57-4794-9D8E-419BEC45C4E9}" type="slidenum">
              <a:rPr lang="en-US" smtClean="0"/>
              <a:pPr/>
              <a:t>19</a:t>
            </a:fld>
            <a:endParaRPr lang="en-US" dirty="0"/>
          </a:p>
        </p:txBody>
      </p:sp>
    </p:spTree>
    <p:extLst>
      <p:ext uri="{BB962C8B-B14F-4D97-AF65-F5344CB8AC3E}">
        <p14:creationId xmlns:p14="http://schemas.microsoft.com/office/powerpoint/2010/main" val="199924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9EAA8-13B3-B14A-B1E7-23703D779951}" type="slidenum">
              <a:rPr lang="en-US" smtClean="0"/>
              <a:t>20</a:t>
            </a:fld>
            <a:endParaRPr lang="en-US" dirty="0"/>
          </a:p>
        </p:txBody>
      </p:sp>
    </p:spTree>
    <p:extLst>
      <p:ext uri="{BB962C8B-B14F-4D97-AF65-F5344CB8AC3E}">
        <p14:creationId xmlns:p14="http://schemas.microsoft.com/office/powerpoint/2010/main" val="293435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44675"/>
            <a:ext cx="7772400" cy="1470025"/>
          </a:xfrm>
        </p:spPr>
        <p:txBody>
          <a:bodyPr/>
          <a:lstStyle>
            <a:lvl1pPr>
              <a:defRPr b="1"/>
            </a:lvl1pPr>
          </a:lstStyle>
          <a:p>
            <a:r>
              <a:rPr lang="en-US" dirty="0"/>
              <a:t>&lt;Title of Presentation&gt;</a:t>
            </a:r>
          </a:p>
        </p:txBody>
      </p:sp>
      <p:sp>
        <p:nvSpPr>
          <p:cNvPr id="3" name="Subtitle 2"/>
          <p:cNvSpPr>
            <a:spLocks noGrp="1"/>
          </p:cNvSpPr>
          <p:nvPr>
            <p:ph type="subTitle" idx="1" hasCustomPrompt="1"/>
          </p:nvPr>
        </p:nvSpPr>
        <p:spPr>
          <a:xfrm>
            <a:off x="1371600" y="3886200"/>
            <a:ext cx="6400800" cy="1348409"/>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&lt;Author Names&gt;</a:t>
            </a:r>
            <a:br>
              <a:rPr lang="en-US" dirty="0"/>
            </a:br>
            <a:endParaRPr lang="en-US" dirty="0"/>
          </a:p>
        </p:txBody>
      </p:sp>
      <p:sp>
        <p:nvSpPr>
          <p:cNvPr id="24" name="Text Placeholder 23"/>
          <p:cNvSpPr>
            <a:spLocks noGrp="1"/>
          </p:cNvSpPr>
          <p:nvPr>
            <p:ph type="body" sz="quarter" idx="14" hasCustomPrompt="1"/>
          </p:nvPr>
        </p:nvSpPr>
        <p:spPr>
          <a:xfrm>
            <a:off x="1524000" y="930275"/>
            <a:ext cx="5989637" cy="914400"/>
          </a:xfrm>
        </p:spPr>
        <p:txBody>
          <a:bodyPr/>
          <a:lstStyle>
            <a:lvl1pPr marL="0" indent="0" algn="ctr">
              <a:buNone/>
              <a:defRPr b="1"/>
            </a:lvl1pPr>
          </a:lstStyle>
          <a:p>
            <a:pPr lvl="0"/>
            <a:r>
              <a:rPr lang="en-US" dirty="0"/>
              <a:t>&lt;Session&gt;-&lt;Paper#&gt;</a:t>
            </a:r>
          </a:p>
        </p:txBody>
      </p:sp>
      <p:sp>
        <p:nvSpPr>
          <p:cNvPr id="30" name="Content Placeholder 29"/>
          <p:cNvSpPr>
            <a:spLocks noGrp="1"/>
          </p:cNvSpPr>
          <p:nvPr>
            <p:ph sz="quarter" idx="15" hasCustomPrompt="1"/>
          </p:nvPr>
        </p:nvSpPr>
        <p:spPr>
          <a:xfrm>
            <a:off x="1371600" y="5234609"/>
            <a:ext cx="6400800" cy="908366"/>
          </a:xfrm>
        </p:spPr>
        <p:txBody>
          <a:bodyPr/>
          <a:lstStyle>
            <a:lvl1pPr marL="0" indent="0" algn="ctr">
              <a:buNone/>
              <a:defRPr b="1"/>
            </a:lvl1pPr>
          </a:lstStyle>
          <a:p>
            <a:pPr lvl="0"/>
            <a:r>
              <a:rPr lang="en-US" dirty="0"/>
              <a:t>&lt;Affiliations&gt;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idx="1" hasCustomPrompt="1"/>
          </p:nvPr>
        </p:nvSpPr>
        <p:spPr>
          <a:xfrm>
            <a:off x="478334" y="1121384"/>
            <a:ext cx="8165605" cy="4949008"/>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400" b="0" i="0">
                <a:latin typeface="+mn-lt"/>
                <a:cs typeface="Univers LT Std 45 Light"/>
              </a:defRPr>
            </a:lvl4pPr>
            <a:lvl5pPr>
              <a:defRPr sz="1400">
                <a:latin typeface="+mn-lt"/>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5131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Tree>
    <p:extLst>
      <p:ext uri="{BB962C8B-B14F-4D97-AF65-F5344CB8AC3E}">
        <p14:creationId xmlns:p14="http://schemas.microsoft.com/office/powerpoint/2010/main" val="133521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External_NI Cover Slide">
    <p:spTree>
      <p:nvGrpSpPr>
        <p:cNvPr id="1" name=""/>
        <p:cNvGrpSpPr/>
        <p:nvPr/>
      </p:nvGrpSpPr>
      <p:grpSpPr>
        <a:xfrm>
          <a:off x="0" y="0"/>
          <a:ext cx="0" cy="0"/>
          <a:chOff x="0" y="0"/>
          <a:chExt cx="0" cy="0"/>
        </a:xfrm>
      </p:grpSpPr>
      <p:sp>
        <p:nvSpPr>
          <p:cNvPr id="6" name="Rectangle 5"/>
          <p:cNvSpPr/>
          <p:nvPr/>
        </p:nvSpPr>
        <p:spPr>
          <a:xfrm>
            <a:off x="0" y="0"/>
            <a:ext cx="9152994" cy="68580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4897" y="2985870"/>
            <a:ext cx="2743200" cy="886263"/>
          </a:xfrm>
          <a:prstGeom prst="rect">
            <a:avLst/>
          </a:prstGeom>
        </p:spPr>
      </p:pic>
    </p:spTree>
    <p:extLst>
      <p:ext uri="{BB962C8B-B14F-4D97-AF65-F5344CB8AC3E}">
        <p14:creationId xmlns:p14="http://schemas.microsoft.com/office/powerpoint/2010/main" val="214327444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4"/>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1"/>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External_1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365760"/>
            <a:ext cx="8229600" cy="609600"/>
          </a:xfrm>
          <a:prstGeom prst="rect">
            <a:avLst/>
          </a:prstGeom>
        </p:spPr>
        <p:txBody>
          <a:bodyPr vert="horz" lIns="0" tIns="45720" rIns="0" bIns="45720" rtlCol="0" anchor="ctr">
            <a:noAutofit/>
          </a:bodyPr>
          <a:lstStyle>
            <a:lvl1pPr>
              <a:defRPr lang="en-US" dirty="0"/>
            </a:lvl1pPr>
          </a:lstStyle>
          <a:p>
            <a:pPr lvl="0"/>
            <a:r>
              <a:rPr lang="en-US" dirty="0"/>
              <a:t>Click to Edit Master Title Style</a:t>
            </a:r>
          </a:p>
        </p:txBody>
      </p:sp>
      <p:sp>
        <p:nvSpPr>
          <p:cNvPr id="5" name="Text Placeholder 2"/>
          <p:cNvSpPr>
            <a:spLocks noGrp="1"/>
          </p:cNvSpPr>
          <p:nvPr>
            <p:ph idx="1" hasCustomPrompt="1"/>
          </p:nvPr>
        </p:nvSpPr>
        <p:spPr>
          <a:xfrm>
            <a:off x="454025" y="975361"/>
            <a:ext cx="8229600" cy="4896273"/>
          </a:xfrm>
          <a:prstGeom prst="rect">
            <a:avLst/>
          </a:prstGeom>
        </p:spPr>
        <p:txBody>
          <a:bodyPr vert="horz" lIns="0" tIns="45717" rIns="0" bIns="45717"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Master text styles</a:t>
            </a:r>
          </a:p>
          <a:p>
            <a:pPr lvl="1"/>
            <a:r>
              <a:rPr lang="en-US" dirty="0"/>
              <a:t>Second level</a:t>
            </a:r>
          </a:p>
          <a:p>
            <a:pPr lvl="2"/>
            <a:r>
              <a:rPr lang="en-US" dirty="0"/>
              <a:t>Third level</a:t>
            </a:r>
          </a:p>
          <a:p>
            <a:pPr lvl="3"/>
            <a:r>
              <a:rPr lang="en-US" dirty="0"/>
              <a:t>Fourth level</a:t>
            </a:r>
          </a:p>
          <a:p>
            <a:pPr lvl="3"/>
            <a:endParaRPr lang="en-US" dirty="0"/>
          </a:p>
          <a:p>
            <a:pPr lvl="0"/>
            <a:endParaRPr lang="en-US" dirty="0"/>
          </a:p>
          <a:p>
            <a:pPr lvl="0"/>
            <a:endParaRPr lang="en-US" dirty="0"/>
          </a:p>
        </p:txBody>
      </p:sp>
      <p:sp>
        <p:nvSpPr>
          <p:cNvPr id="16" name="Rectangle 15"/>
          <p:cNvSpPr/>
          <p:nvPr/>
        </p:nvSpPr>
        <p:spPr>
          <a:xfrm>
            <a:off x="0" y="0"/>
            <a:ext cx="9144000" cy="97536"/>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6324601"/>
            <a:ext cx="1064168" cy="343808"/>
          </a:xfrm>
          <a:prstGeom prst="rect">
            <a:avLst/>
          </a:prstGeom>
        </p:spPr>
      </p:pic>
    </p:spTree>
    <p:extLst>
      <p:ext uri="{BB962C8B-B14F-4D97-AF65-F5344CB8AC3E}">
        <p14:creationId xmlns:p14="http://schemas.microsoft.com/office/powerpoint/2010/main" val="299481842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tiff"/><Relationship Id="rId2" Type="http://schemas.openxmlformats.org/officeDocument/2006/relationships/slideLayout" Target="../slideLayouts/slideLayout2.xml"/><Relationship Id="rId16" Type="http://schemas.openxmlformats.org/officeDocument/2006/relationships/image" Target="../media/image3.tiff"/><Relationship Id="rId20" Type="http://schemas.openxmlformats.org/officeDocument/2006/relationships/image" Target="../media/image7.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ims-inner.jp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1" y="5971531"/>
            <a:ext cx="9144000" cy="91861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10400" y="6547854"/>
            <a:ext cx="2133600" cy="300848"/>
          </a:xfrm>
          <a:prstGeom prst="rect">
            <a:avLst/>
          </a:prstGeom>
        </p:spPr>
        <p:txBody>
          <a:bodyPr vert="horz" lIns="91440" tIns="45720" rIns="91440" bIns="45720" rtlCol="0" anchor="ctr"/>
          <a:lstStyle>
            <a:lvl1pPr algn="r">
              <a:defRPr sz="1200">
                <a:solidFill>
                  <a:schemeClr val="tx1">
                    <a:tint val="75000"/>
                  </a:schemeClr>
                </a:solidFill>
              </a:defRPr>
            </a:lvl1pPr>
          </a:lstStyle>
          <a:p>
            <a:fld id="{2EEDDC4E-35AB-4F0B-BAE1-7CBCE52EFA76}" type="slidenum">
              <a:rPr lang="en-US" smtClean="0"/>
              <a:pPr/>
              <a:t>‹#›</a:t>
            </a:fld>
            <a:endParaRPr lang="en-US"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621539" y="6547854"/>
            <a:ext cx="1900919" cy="321889"/>
          </a:xfrm>
          <a:prstGeom prst="rect">
            <a:avLst/>
          </a:prstGeom>
        </p:spPr>
      </p:pic>
      <p:sp>
        <p:nvSpPr>
          <p:cNvPr id="14" name="TextBox 13"/>
          <p:cNvSpPr txBox="1"/>
          <p:nvPr userDrawn="1"/>
        </p:nvSpPr>
        <p:spPr>
          <a:xfrm>
            <a:off x="-2" y="6582668"/>
            <a:ext cx="1975759"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schemeClr val="bg1">
                    <a:lumMod val="50000"/>
                  </a:schemeClr>
                </a:solidFill>
                <a:effectLst/>
                <a:uLnTx/>
                <a:uFillTx/>
                <a:latin typeface="Arial" charset="0"/>
                <a:ea typeface="Arial" charset="0"/>
                <a:cs typeface="Arial" charset="0"/>
              </a:rPr>
              <a:t>5G-&lt;LastName&gt;</a:t>
            </a:r>
            <a:endParaRPr lang="en-US" sz="1200" b="0" i="0" dirty="0">
              <a:solidFill>
                <a:schemeClr val="bg1">
                  <a:lumMod val="50000"/>
                </a:schemeClr>
              </a:solidFill>
              <a:latin typeface="Arial" charset="0"/>
              <a:ea typeface="Arial" charset="0"/>
              <a:cs typeface="Arial" charset="0"/>
            </a:endParaRP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494814" y="92076"/>
            <a:ext cx="1578137" cy="406127"/>
          </a:xfrm>
          <a:prstGeom prst="rect">
            <a:avLst/>
          </a:prstGeom>
        </p:spPr>
      </p:pic>
      <p:pic>
        <p:nvPicPr>
          <p:cNvPr id="7" name="Picture 6"/>
          <p:cNvPicPr>
            <a:picLocks noChangeAspect="1"/>
          </p:cNvPicPr>
          <p:nvPr userDrawn="1"/>
        </p:nvPicPr>
        <p:blipFill rotWithShape="1">
          <a:blip r:embed="rId17" cstate="hqprint">
            <a:extLst>
              <a:ext uri="{28A0092B-C50C-407E-A947-70E740481C1C}">
                <a14:useLocalDpi xmlns:a14="http://schemas.microsoft.com/office/drawing/2010/main"/>
              </a:ext>
            </a:extLst>
          </a:blip>
          <a:srcRect b="-1"/>
          <a:stretch/>
        </p:blipFill>
        <p:spPr>
          <a:xfrm>
            <a:off x="28028" y="25687"/>
            <a:ext cx="1829651" cy="660113"/>
          </a:xfrm>
          <a:prstGeom prst="rect">
            <a:avLst/>
          </a:prstGeom>
        </p:spPr>
      </p:pic>
      <p:grpSp>
        <p:nvGrpSpPr>
          <p:cNvPr id="12" name="Group 11"/>
          <p:cNvGrpSpPr/>
          <p:nvPr userDrawn="1"/>
        </p:nvGrpSpPr>
        <p:grpSpPr>
          <a:xfrm>
            <a:off x="1975756" y="6226296"/>
            <a:ext cx="1132176" cy="328454"/>
            <a:chOff x="1975756" y="6214264"/>
            <a:chExt cx="1132176" cy="328454"/>
          </a:xfrm>
        </p:grpSpPr>
        <p:pic>
          <p:nvPicPr>
            <p:cNvPr id="11" name="Picture 10"/>
            <p:cNvPicPr>
              <a:picLocks noChangeAspect="1"/>
            </p:cNvPicPr>
            <p:nvPr userDrawn="1"/>
          </p:nvPicPr>
          <p:blipFill rotWithShape="1">
            <a:blip r:embed="rId18" cstate="hqprint">
              <a:biLevel thresh="25000"/>
              <a:extLst>
                <a:ext uri="{28A0092B-C50C-407E-A947-70E740481C1C}">
                  <a14:useLocalDpi xmlns:a14="http://schemas.microsoft.com/office/drawing/2010/main"/>
                </a:ext>
              </a:extLst>
            </a:blip>
            <a:srcRect/>
            <a:stretch/>
          </p:blipFill>
          <p:spPr>
            <a:xfrm>
              <a:off x="1975757" y="6214266"/>
              <a:ext cx="269146" cy="328452"/>
            </a:xfrm>
            <a:prstGeom prst="rect">
              <a:avLst/>
            </a:prstGeom>
          </p:spPr>
        </p:pic>
        <p:pic>
          <p:nvPicPr>
            <p:cNvPr id="13" name="Picture 12"/>
            <p:cNvPicPr>
              <a:picLocks noChangeAspect="1"/>
            </p:cNvPicPr>
            <p:nvPr userDrawn="1"/>
          </p:nvPicPr>
          <p:blipFill rotWithShape="1">
            <a:blip r:embed="rId19" cstate="hqprint">
              <a:biLevel thresh="25000"/>
              <a:extLst>
                <a:ext uri="{28A0092B-C50C-407E-A947-70E740481C1C}">
                  <a14:useLocalDpi xmlns:a14="http://schemas.microsoft.com/office/drawing/2010/main"/>
                </a:ext>
              </a:extLst>
            </a:blip>
            <a:srcRect/>
            <a:stretch/>
          </p:blipFill>
          <p:spPr>
            <a:xfrm>
              <a:off x="1975756" y="6375114"/>
              <a:ext cx="1132176" cy="167603"/>
            </a:xfrm>
            <a:prstGeom prst="rect">
              <a:avLst/>
            </a:prstGeom>
          </p:spPr>
        </p:pic>
        <p:pic>
          <p:nvPicPr>
            <p:cNvPr id="15" name="Picture 14"/>
            <p:cNvPicPr>
              <a:picLocks noChangeAspect="1"/>
            </p:cNvPicPr>
            <p:nvPr userDrawn="1"/>
          </p:nvPicPr>
          <p:blipFill rotWithShape="1">
            <a:blip r:embed="rId20" cstate="hqprint">
              <a:biLevel thresh="25000"/>
              <a:extLst>
                <a:ext uri="{28A0092B-C50C-407E-A947-70E740481C1C}">
                  <a14:useLocalDpi xmlns:a14="http://schemas.microsoft.com/office/drawing/2010/main"/>
                </a:ext>
              </a:extLst>
            </a:blip>
            <a:srcRect/>
            <a:stretch/>
          </p:blipFill>
          <p:spPr>
            <a:xfrm>
              <a:off x="2577855" y="6214264"/>
              <a:ext cx="530077" cy="328452"/>
            </a:xfrm>
            <a:prstGeom prst="rect">
              <a:avLst/>
            </a:prstGeom>
          </p:spPr>
        </p:pic>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ctr" defTabSz="914400" rtl="0" eaLnBrk="1" latinLnBrk="0" hangingPunct="1">
        <a:spcBef>
          <a:spcPct val="0"/>
        </a:spcBef>
        <a:buNone/>
        <a:defRPr sz="4400" kern="1200">
          <a:solidFill>
            <a:schemeClr val="tx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mailto:Chris.scholz@rsa.rohde-schwarz.com"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34.tiff"/></Relationships>
</file>

<file path=ppt/slides/_rels/slide1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5.xml"/><Relationship Id="rId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em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5">
                    <a:lumMod val="50000"/>
                  </a:schemeClr>
                </a:solidFill>
              </a:rPr>
              <a:t>Panel Session:</a:t>
            </a:r>
            <a:br>
              <a:rPr lang="en-US" dirty="0">
                <a:solidFill>
                  <a:schemeClr val="accent5">
                    <a:lumMod val="50000"/>
                  </a:schemeClr>
                </a:solidFill>
              </a:rPr>
            </a:br>
            <a:r>
              <a:rPr lang="en-US" dirty="0">
                <a:solidFill>
                  <a:schemeClr val="accent5">
                    <a:lumMod val="50000"/>
                  </a:schemeClr>
                </a:solidFill>
              </a:rPr>
              <a:t>5G Test and Measurement</a:t>
            </a:r>
          </a:p>
        </p:txBody>
      </p:sp>
      <p:sp>
        <p:nvSpPr>
          <p:cNvPr id="3" name="Subtitle 2"/>
          <p:cNvSpPr>
            <a:spLocks noGrp="1"/>
          </p:cNvSpPr>
          <p:nvPr>
            <p:ph type="subTitle" idx="1"/>
          </p:nvPr>
        </p:nvSpPr>
        <p:spPr>
          <a:xfrm>
            <a:off x="1309456" y="3690892"/>
            <a:ext cx="6400800" cy="2328168"/>
          </a:xfrm>
        </p:spPr>
        <p:txBody>
          <a:bodyPr>
            <a:normAutofit fontScale="92500" lnSpcReduction="20000"/>
          </a:bodyPr>
          <a:lstStyle/>
          <a:p>
            <a:r>
              <a:rPr lang="en-US" dirty="0"/>
              <a:t>Malcolm Robertson, Keysight</a:t>
            </a:r>
          </a:p>
          <a:p>
            <a:r>
              <a:rPr lang="en-US" dirty="0"/>
              <a:t>Jon Martens, Anritsu</a:t>
            </a:r>
          </a:p>
          <a:p>
            <a:r>
              <a:rPr lang="en-US" dirty="0"/>
              <a:t>Chris Scholz, Rohde &amp; Schwarz</a:t>
            </a:r>
          </a:p>
          <a:p>
            <a:r>
              <a:rPr lang="en-US" dirty="0"/>
              <a:t>Jason White, National Instruments</a:t>
            </a:r>
          </a:p>
          <a:p>
            <a:r>
              <a:rPr lang="en-US" i="1" dirty="0"/>
              <a:t>Moderator: Kate A. Remley, NIST</a:t>
            </a:r>
          </a:p>
          <a:p>
            <a:endParaRPr lang="en-US" dirty="0"/>
          </a:p>
          <a:p>
            <a:endParaRPr lang="en-US" dirty="0"/>
          </a:p>
        </p:txBody>
      </p:sp>
      <p:sp>
        <p:nvSpPr>
          <p:cNvPr id="4" name="Text Placeholder 3"/>
          <p:cNvSpPr>
            <a:spLocks noGrp="1"/>
          </p:cNvSpPr>
          <p:nvPr>
            <p:ph type="body" sz="quarter" idx="14"/>
          </p:nvPr>
        </p:nvSpPr>
        <p:spPr/>
        <p:txBody>
          <a:bodyPr/>
          <a:lstStyle/>
          <a:p>
            <a:r>
              <a:rPr lang="en-US" dirty="0"/>
              <a:t>IEEE 5G Summit</a:t>
            </a:r>
          </a:p>
        </p:txBody>
      </p:sp>
    </p:spTree>
    <p:extLst>
      <p:ext uri="{BB962C8B-B14F-4D97-AF65-F5344CB8AC3E}">
        <p14:creationId xmlns:p14="http://schemas.microsoft.com/office/powerpoint/2010/main" val="973527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5G Economic Trends</a:t>
            </a:r>
          </a:p>
        </p:txBody>
      </p:sp>
      <p:sp>
        <p:nvSpPr>
          <p:cNvPr id="3" name="Content Placeholder 2"/>
          <p:cNvSpPr>
            <a:spLocks noGrp="1"/>
          </p:cNvSpPr>
          <p:nvPr>
            <p:ph idx="1"/>
          </p:nvPr>
        </p:nvSpPr>
        <p:spPr>
          <a:xfrm>
            <a:off x="301924" y="1600198"/>
            <a:ext cx="8229600" cy="4525963"/>
          </a:xfrm>
        </p:spPr>
        <p:txBody>
          <a:bodyPr>
            <a:normAutofit/>
          </a:bodyPr>
          <a:lstStyle/>
          <a:p>
            <a:pPr>
              <a:spcAft>
                <a:spcPts val="1200"/>
              </a:spcAft>
            </a:pPr>
            <a:r>
              <a:rPr lang="en-US" dirty="0"/>
              <a:t>Falling Wireless Industry CAPEX</a:t>
            </a:r>
          </a:p>
          <a:p>
            <a:pPr>
              <a:spcAft>
                <a:spcPts val="1200"/>
              </a:spcAft>
            </a:pPr>
            <a:r>
              <a:rPr lang="en-US" dirty="0"/>
              <a:t>Cost of Test Driven Down</a:t>
            </a:r>
          </a:p>
          <a:p>
            <a:pPr>
              <a:spcAft>
                <a:spcPts val="1200"/>
              </a:spcAft>
            </a:pPr>
            <a:r>
              <a:rPr lang="en-US" dirty="0"/>
              <a:t>Intense Competition</a:t>
            </a:r>
          </a:p>
          <a:p>
            <a:pPr>
              <a:spcAft>
                <a:spcPts val="1200"/>
              </a:spcAft>
            </a:pPr>
            <a:r>
              <a:rPr lang="en-US" dirty="0"/>
              <a:t>Cloud Economics</a:t>
            </a:r>
          </a:p>
          <a:p>
            <a:pPr marL="0" indent="0">
              <a:buNone/>
            </a:pPr>
            <a:endParaRPr lang="en-US" dirty="0"/>
          </a:p>
        </p:txBody>
      </p:sp>
      <p:sp>
        <p:nvSpPr>
          <p:cNvPr id="4" name="Slide Number Placeholder 3"/>
          <p:cNvSpPr>
            <a:spLocks noGrp="1"/>
          </p:cNvSpPr>
          <p:nvPr>
            <p:ph type="sldNum" sz="quarter" idx="4"/>
          </p:nvPr>
        </p:nvSpPr>
        <p:spPr/>
        <p:txBody>
          <a:bodyPr/>
          <a:lstStyle/>
          <a:p>
            <a:fld id="{2EEDDC4E-35AB-4F0B-BAE1-7CBCE52EFA76}" type="slidenum">
              <a:rPr lang="en-US" smtClean="0"/>
              <a:pPr/>
              <a:t>10</a:t>
            </a:fld>
            <a:endParaRPr lang="en-US" dirty="0"/>
          </a:p>
        </p:txBody>
      </p:sp>
      <p:pic>
        <p:nvPicPr>
          <p:cNvPr id="20" name="Picture 19"/>
          <p:cNvPicPr>
            <a:picLocks noChangeAspect="1"/>
          </p:cNvPicPr>
          <p:nvPr/>
        </p:nvPicPr>
        <p:blipFill>
          <a:blip r:embed="rId2"/>
          <a:stretch>
            <a:fillRect/>
          </a:stretch>
        </p:blipFill>
        <p:spPr>
          <a:xfrm>
            <a:off x="5297995" y="2838729"/>
            <a:ext cx="3424809" cy="2048903"/>
          </a:xfrm>
          <a:prstGeom prst="rect">
            <a:avLst/>
          </a:prstGeom>
        </p:spPr>
      </p:pic>
    </p:spTree>
    <p:extLst>
      <p:ext uri="{BB962C8B-B14F-4D97-AF65-F5344CB8AC3E}">
        <p14:creationId xmlns:p14="http://schemas.microsoft.com/office/powerpoint/2010/main" val="2687667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EEDDC4E-35AB-4F0B-BAE1-7CBCE52EFA76}"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0" y="-1"/>
            <a:ext cx="9144000" cy="6880147"/>
          </a:xfrm>
          <a:prstGeom prst="rect">
            <a:avLst/>
          </a:prstGeom>
        </p:spPr>
      </p:pic>
    </p:spTree>
    <p:extLst>
      <p:ext uri="{BB962C8B-B14F-4D97-AF65-F5344CB8AC3E}">
        <p14:creationId xmlns:p14="http://schemas.microsoft.com/office/powerpoint/2010/main" val="1204607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EEDDC4E-35AB-4F0B-BAE1-7CBCE52EFA76}" type="slidenum">
              <a:rPr lang="en-US" smtClean="0"/>
              <a:pPr/>
              <a:t>12</a:t>
            </a:fld>
            <a:endParaRPr lang="en-US" dirty="0"/>
          </a:p>
        </p:txBody>
      </p:sp>
      <p:pic>
        <p:nvPicPr>
          <p:cNvPr id="2" name="Picture 1"/>
          <p:cNvPicPr>
            <a:picLocks noChangeAspect="1"/>
          </p:cNvPicPr>
          <p:nvPr/>
        </p:nvPicPr>
        <p:blipFill>
          <a:blip r:embed="rId2"/>
          <a:stretch>
            <a:fillRect/>
          </a:stretch>
        </p:blipFill>
        <p:spPr>
          <a:xfrm>
            <a:off x="1" y="0"/>
            <a:ext cx="9143999" cy="6848702"/>
          </a:xfrm>
          <a:prstGeom prst="rect">
            <a:avLst/>
          </a:prstGeom>
        </p:spPr>
      </p:pic>
    </p:spTree>
    <p:extLst>
      <p:ext uri="{BB962C8B-B14F-4D97-AF65-F5344CB8AC3E}">
        <p14:creationId xmlns:p14="http://schemas.microsoft.com/office/powerpoint/2010/main" val="573002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EEDDC4E-35AB-4F0B-BAE1-7CBCE52EFA76}" type="slidenum">
              <a:rPr lang="en-US" smtClean="0"/>
              <a:pPr/>
              <a:t>13</a:t>
            </a:fld>
            <a:endParaRPr lang="en-US" dirty="0"/>
          </a:p>
        </p:txBody>
      </p:sp>
      <p:pic>
        <p:nvPicPr>
          <p:cNvPr id="3" name="Picture 2"/>
          <p:cNvPicPr>
            <a:picLocks noChangeAspect="1"/>
          </p:cNvPicPr>
          <p:nvPr/>
        </p:nvPicPr>
        <p:blipFill>
          <a:blip r:embed="rId2"/>
          <a:stretch>
            <a:fillRect/>
          </a:stretch>
        </p:blipFill>
        <p:spPr>
          <a:xfrm>
            <a:off x="1" y="0"/>
            <a:ext cx="9144000" cy="6865430"/>
          </a:xfrm>
          <a:prstGeom prst="rect">
            <a:avLst/>
          </a:prstGeom>
        </p:spPr>
      </p:pic>
    </p:spTree>
    <p:extLst>
      <p:ext uri="{BB962C8B-B14F-4D97-AF65-F5344CB8AC3E}">
        <p14:creationId xmlns:p14="http://schemas.microsoft.com/office/powerpoint/2010/main" val="1231826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553128"/>
            <a:ext cx="7772400" cy="1470025"/>
          </a:xfrm>
        </p:spPr>
        <p:txBody>
          <a:bodyPr/>
          <a:lstStyle/>
          <a:p>
            <a:r>
              <a:rPr lang="en-US" dirty="0" smtClean="0"/>
              <a:t>5G Test and Measurement Challenges </a:t>
            </a:r>
          </a:p>
        </p:txBody>
      </p:sp>
      <p:sp>
        <p:nvSpPr>
          <p:cNvPr id="2" name="Subtitle 1"/>
          <p:cNvSpPr>
            <a:spLocks noGrp="1"/>
          </p:cNvSpPr>
          <p:nvPr>
            <p:ph type="subTitle" idx="1"/>
          </p:nvPr>
        </p:nvSpPr>
        <p:spPr>
          <a:xfrm>
            <a:off x="1371600" y="3554895"/>
            <a:ext cx="6400800" cy="1348409"/>
          </a:xfrm>
        </p:spPr>
        <p:txBody>
          <a:bodyPr>
            <a:noAutofit/>
          </a:bodyPr>
          <a:lstStyle/>
          <a:p>
            <a:r>
              <a:rPr lang="en-US" sz="1800" dirty="0" smtClean="0"/>
              <a:t>Chris Scholz</a:t>
            </a:r>
          </a:p>
          <a:p>
            <a:r>
              <a:rPr lang="en-US" sz="1800" dirty="0" smtClean="0"/>
              <a:t>Product Manager, Vector Network Analyzers</a:t>
            </a:r>
          </a:p>
          <a:p>
            <a:r>
              <a:rPr lang="en-US" sz="1800" dirty="0" smtClean="0"/>
              <a:t>Rohde &amp; Schwarz North America</a:t>
            </a:r>
          </a:p>
          <a:p>
            <a:r>
              <a:rPr lang="en-US" sz="1800" dirty="0" smtClean="0">
                <a:hlinkClick r:id="rId4"/>
              </a:rPr>
              <a:t>Chris.scholz@rsa.rohde-schwarz.com</a:t>
            </a:r>
            <a:endParaRPr lang="en-US" sz="1800" dirty="0" smtClean="0"/>
          </a:p>
          <a:p>
            <a:r>
              <a:rPr lang="en-US" sz="1800" dirty="0" smtClean="0"/>
              <a:t>(817) 422-2512</a:t>
            </a:r>
            <a:endParaRPr lang="en-US" sz="1800" dirty="0"/>
          </a:p>
        </p:txBody>
      </p:sp>
      <p:sp>
        <p:nvSpPr>
          <p:cNvPr id="6" name="Text Placeholder 5"/>
          <p:cNvSpPr>
            <a:spLocks noGrp="1"/>
          </p:cNvSpPr>
          <p:nvPr>
            <p:ph type="body" sz="quarter" idx="14"/>
          </p:nvPr>
        </p:nvSpPr>
        <p:spPr>
          <a:xfrm>
            <a:off x="1577181" y="307423"/>
            <a:ext cx="5989637" cy="914400"/>
          </a:xfrm>
        </p:spPr>
        <p:txBody>
          <a:bodyPr/>
          <a:lstStyle/>
          <a:p>
            <a:r>
              <a:rPr lang="en-US" dirty="0" smtClean="0"/>
              <a:t>IMS2017 5G Summit</a:t>
            </a:r>
            <a:endParaRPr lang="en-US" dirty="0"/>
          </a:p>
        </p:txBody>
      </p:sp>
      <p:sp>
        <p:nvSpPr>
          <p:cNvPr id="11" name="Content Placeholder 10"/>
          <p:cNvSpPr>
            <a:spLocks noGrp="1"/>
          </p:cNvSpPr>
          <p:nvPr>
            <p:ph sz="quarter" idx="15"/>
          </p:nvPr>
        </p:nvSpPr>
        <p:spPr>
          <a:xfrm>
            <a:off x="1371600" y="5435045"/>
            <a:ext cx="6400800" cy="707929"/>
          </a:xfrm>
        </p:spPr>
        <p:txBody>
          <a:bodyPr/>
          <a:lstStyle/>
          <a:p>
            <a:r>
              <a:rPr lang="en-US" dirty="0" smtClean="0"/>
              <a:t>Rohde &amp; Schwarz North America</a:t>
            </a:r>
            <a:endParaRPr lang="en-US" dirty="0"/>
          </a:p>
        </p:txBody>
      </p:sp>
      <p:sp>
        <p:nvSpPr>
          <p:cNvPr id="14" name="RS_Classification_Standard"/>
          <p:cNvSpPr txBox="1"/>
          <p:nvPr/>
        </p:nvSpPr>
        <p:spPr>
          <a:xfrm>
            <a:off x="8990047" y="6195244"/>
            <a:ext cx="153953" cy="243656"/>
          </a:xfrm>
          <a:prstGeom prst="rect">
            <a:avLst/>
          </a:prstGeom>
          <a:solidFill>
            <a:srgbClr val="FFFFFF">
              <a:alpha val="0"/>
            </a:srgbClr>
          </a:solidFill>
        </p:spPr>
        <p:txBody>
          <a:bodyPr vert="horz" wrap="none" lIns="76200" tIns="36830" rIns="76200" bIns="36830" rtlCol="0" anchor="ctr">
            <a:spAutoFit/>
          </a:bodyPr>
          <a:lstStyle/>
          <a:p>
            <a:endParaRPr lang="en-US" sz="1100" b="1" kern="900" spc="100" dirty="0">
              <a:solidFill>
                <a:srgbClr val="000000"/>
              </a:solidFill>
            </a:endParaRPr>
          </a:p>
        </p:txBody>
      </p:sp>
    </p:spTree>
    <p:custDataLst>
      <p:tags r:id="rId1"/>
    </p:custDataLst>
    <p:extLst>
      <p:ext uri="{BB962C8B-B14F-4D97-AF65-F5344CB8AC3E}">
        <p14:creationId xmlns:p14="http://schemas.microsoft.com/office/powerpoint/2010/main" val="2050045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chtungspfeil 23"/>
          <p:cNvSpPr/>
          <p:nvPr/>
        </p:nvSpPr>
        <p:spPr>
          <a:xfrm rot="10800000">
            <a:off x="1331641" y="4293097"/>
            <a:ext cx="7105767" cy="962089"/>
          </a:xfrm>
          <a:prstGeom prst="homePlat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ichtungspfeil 4"/>
          <p:cNvSpPr/>
          <p:nvPr/>
        </p:nvSpPr>
        <p:spPr>
          <a:xfrm>
            <a:off x="1573499" y="4293097"/>
            <a:ext cx="6526894" cy="962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2287" tIns="57150" rIns="106680" bIns="57150" numCol="1" spcCol="1270" anchor="ctr" anchorCtr="0">
            <a:noAutofit/>
          </a:bodyPr>
          <a:lstStyle/>
          <a:p>
            <a:pPr marL="360363" indent="-360363"/>
            <a:r>
              <a:rPr lang="en-US" sz="1400" b="1" dirty="0"/>
              <a:t>Cloud based network architecture</a:t>
            </a:r>
            <a:br>
              <a:rPr lang="en-US" sz="1400" b="1" dirty="0"/>
            </a:br>
            <a:r>
              <a:rPr lang="en-US" sz="1400" dirty="0"/>
              <a:t>-</a:t>
            </a:r>
            <a:r>
              <a:rPr lang="en-US" sz="1400" b="1" dirty="0"/>
              <a:t> </a:t>
            </a:r>
            <a:r>
              <a:rPr lang="en-US" sz="1400" dirty="0"/>
              <a:t>Centralized base station baseband with high number of distributed radio units ideally connected with no latency (fiber); SDN and NFV</a:t>
            </a:r>
            <a:br>
              <a:rPr lang="en-US" sz="1400" dirty="0"/>
            </a:br>
            <a:r>
              <a:rPr lang="en-US" sz="1400" dirty="0"/>
              <a:t>-  Traffic analytics and security will gain importance</a:t>
            </a:r>
          </a:p>
        </p:txBody>
      </p:sp>
      <p:sp>
        <p:nvSpPr>
          <p:cNvPr id="21" name="Richtungspfeil 20"/>
          <p:cNvSpPr/>
          <p:nvPr/>
        </p:nvSpPr>
        <p:spPr>
          <a:xfrm rot="10800000">
            <a:off x="1403649" y="2552586"/>
            <a:ext cx="7033759" cy="838110"/>
          </a:xfrm>
          <a:prstGeom prst="homePlat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ichtungspfeil 4"/>
          <p:cNvSpPr/>
          <p:nvPr/>
        </p:nvSpPr>
        <p:spPr>
          <a:xfrm>
            <a:off x="1643055" y="2552586"/>
            <a:ext cx="6794352" cy="838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2287" tIns="57150" rIns="106680" bIns="57150" numCol="1" spcCol="1270" anchor="ctr" anchorCtr="0">
            <a:noAutofit/>
          </a:bodyPr>
          <a:lstStyle/>
          <a:p>
            <a:pPr marL="360363" indent="-360363"/>
            <a:r>
              <a:rPr lang="en-US" sz="1400" b="1" dirty="0"/>
              <a:t>New air interface technology/New protocols</a:t>
            </a:r>
            <a:br>
              <a:rPr lang="en-US" sz="1400" b="1" dirty="0"/>
            </a:br>
            <a:r>
              <a:rPr lang="en-US" sz="1400" dirty="0"/>
              <a:t>- Multiple air interface candidates analyzed in research</a:t>
            </a:r>
            <a:br>
              <a:rPr lang="en-US" sz="1400" dirty="0"/>
            </a:br>
            <a:r>
              <a:rPr lang="en-US" sz="1400" dirty="0"/>
              <a:t>- Obvious impact to the complete test portfolio </a:t>
            </a:r>
          </a:p>
        </p:txBody>
      </p:sp>
      <p:sp>
        <p:nvSpPr>
          <p:cNvPr id="17" name="Richtungspfeil 16"/>
          <p:cNvSpPr/>
          <p:nvPr/>
        </p:nvSpPr>
        <p:spPr>
          <a:xfrm rot="10800000">
            <a:off x="1403649" y="3420665"/>
            <a:ext cx="7033759" cy="838110"/>
          </a:xfrm>
          <a:prstGeom prst="homePlat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ichtungspfeil 4"/>
          <p:cNvSpPr/>
          <p:nvPr/>
        </p:nvSpPr>
        <p:spPr>
          <a:xfrm>
            <a:off x="1643056" y="3420665"/>
            <a:ext cx="6731325" cy="838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2287" tIns="57150" rIns="106680" bIns="57150" numCol="1" spcCol="1270" anchor="ctr" anchorCtr="0">
            <a:noAutofit/>
          </a:bodyPr>
          <a:lstStyle/>
          <a:p>
            <a:pPr marL="360363" indent="-360363"/>
            <a:r>
              <a:rPr lang="en-US" sz="1400" b="1" dirty="0"/>
              <a:t>Massive MIMO/mm-wave MIMO</a:t>
            </a:r>
            <a:br>
              <a:rPr lang="en-US" sz="1400" b="1" dirty="0"/>
            </a:br>
            <a:r>
              <a:rPr lang="en-US" sz="1400" b="1" dirty="0"/>
              <a:t>- </a:t>
            </a:r>
            <a:r>
              <a:rPr lang="en-US" sz="1400" dirty="0"/>
              <a:t>Significantly increased number of Tx/Rx elements</a:t>
            </a:r>
            <a:br>
              <a:rPr lang="en-US" sz="1400" dirty="0"/>
            </a:br>
            <a:r>
              <a:rPr lang="en-US" sz="1400" dirty="0"/>
              <a:t>- Over the air measurements become essential </a:t>
            </a:r>
          </a:p>
        </p:txBody>
      </p:sp>
      <p:grpSp>
        <p:nvGrpSpPr>
          <p:cNvPr id="13" name="Gruppieren 12"/>
          <p:cNvGrpSpPr/>
          <p:nvPr/>
        </p:nvGrpSpPr>
        <p:grpSpPr>
          <a:xfrm>
            <a:off x="1403649" y="1700808"/>
            <a:ext cx="7033759" cy="838110"/>
            <a:chOff x="1093311" y="224052"/>
            <a:chExt cx="7033759" cy="957628"/>
          </a:xfrm>
        </p:grpSpPr>
        <p:sp>
          <p:nvSpPr>
            <p:cNvPr id="14" name="Richtungspfeil 13"/>
            <p:cNvSpPr/>
            <p:nvPr/>
          </p:nvSpPr>
          <p:spPr>
            <a:xfrm rot="10800000">
              <a:off x="1093311" y="224052"/>
              <a:ext cx="7033759" cy="957628"/>
            </a:xfrm>
            <a:prstGeom prst="homePlat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ichtungspfeil 4"/>
            <p:cNvSpPr/>
            <p:nvPr/>
          </p:nvSpPr>
          <p:spPr>
            <a:xfrm rot="21600000">
              <a:off x="1332718" y="224052"/>
              <a:ext cx="6794352" cy="957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2287" tIns="57150" rIns="106680" bIns="57150" numCol="1" spcCol="1270" anchor="ctr" anchorCtr="0">
              <a:noAutofit/>
            </a:bodyPr>
            <a:lstStyle/>
            <a:p>
              <a:pPr marL="360363" indent="-360363" defTabSz="666750">
                <a:spcAft>
                  <a:spcPct val="35000"/>
                </a:spcAft>
              </a:pPr>
              <a:r>
                <a:rPr lang="en-US" sz="1400" b="1" dirty="0"/>
                <a:t>mm-Wave Frequencies</a:t>
              </a:r>
              <a:br>
                <a:rPr lang="en-US" sz="1400" b="1" dirty="0"/>
              </a:br>
              <a:r>
                <a:rPr lang="en-US" sz="1400" dirty="0"/>
                <a:t>-</a:t>
              </a:r>
              <a:r>
                <a:rPr lang="en-US" sz="1400" b="1" dirty="0"/>
                <a:t> </a:t>
              </a:r>
              <a:r>
                <a:rPr lang="en-US" sz="1400" dirty="0"/>
                <a:t>cm-Wave and mm-Wave frequency bands, wider bandwidths</a:t>
              </a:r>
              <a:br>
                <a:rPr lang="en-US" sz="1400" dirty="0"/>
              </a:br>
              <a:r>
                <a:rPr lang="en-US" sz="1400" dirty="0"/>
                <a:t>- New channel models reflecting different propagation conditions</a:t>
              </a:r>
            </a:p>
          </p:txBody>
        </p:sp>
      </p:grpSp>
      <p:sp>
        <p:nvSpPr>
          <p:cNvPr id="2" name="Titel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Impact of 5G on Test &amp; Measurement</a:t>
            </a:r>
            <a:endParaRPr lang="de-DE" sz="3200" dirty="0">
              <a:latin typeface="Arial" panose="020B0604020202020204" pitchFamily="34" charset="0"/>
              <a:cs typeface="Arial" panose="020B0604020202020204" pitchFamily="34" charset="0"/>
            </a:endParaRPr>
          </a:p>
        </p:txBody>
      </p:sp>
      <p:sp>
        <p:nvSpPr>
          <p:cNvPr id="19" name="Footer Placeholder 18"/>
          <p:cNvSpPr>
            <a:spLocks noGrp="1"/>
          </p:cNvSpPr>
          <p:nvPr>
            <p:ph type="ftr" sz="quarter" idx="4294967295"/>
          </p:nvPr>
        </p:nvSpPr>
        <p:spPr/>
        <p:txBody>
          <a:bodyPr/>
          <a:lstStyle/>
          <a:p>
            <a:r>
              <a:rPr lang="en-US" dirty="0"/>
              <a:t>.</a:t>
            </a:r>
            <a:endParaRPr lang="en-US" dirty="0" smtClean="0"/>
          </a:p>
        </p:txBody>
      </p:sp>
      <p:sp>
        <p:nvSpPr>
          <p:cNvPr id="5" name="Ellipse 4"/>
          <p:cNvSpPr>
            <a:spLocks noChangeAspect="1"/>
          </p:cNvSpPr>
          <p:nvPr/>
        </p:nvSpPr>
        <p:spPr>
          <a:xfrm>
            <a:off x="448820" y="1700808"/>
            <a:ext cx="1367147" cy="842712"/>
          </a:xfrm>
          <a:prstGeom prst="ellipse">
            <a:avLst/>
          </a:prstGeom>
          <a:blipFill>
            <a:blip r:embed="rId4"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lipse 11"/>
          <p:cNvSpPr>
            <a:spLocks noChangeAspect="1"/>
          </p:cNvSpPr>
          <p:nvPr/>
        </p:nvSpPr>
        <p:spPr>
          <a:xfrm>
            <a:off x="448820" y="4386488"/>
            <a:ext cx="1367147" cy="842712"/>
          </a:xfrm>
          <a:prstGeom prst="ellipse">
            <a:avLst/>
          </a:prstGeom>
          <a:blipFill>
            <a:blip r:embed="rId5"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Ellipse 7"/>
          <p:cNvSpPr/>
          <p:nvPr/>
        </p:nvSpPr>
        <p:spPr>
          <a:xfrm>
            <a:off x="448815" y="2624610"/>
            <a:ext cx="1367145" cy="842719"/>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Ellipse 8"/>
          <p:cNvSpPr/>
          <p:nvPr/>
        </p:nvSpPr>
        <p:spPr>
          <a:xfrm>
            <a:off x="1377308" y="3195839"/>
            <a:ext cx="40233" cy="402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DE" sz="2400" dirty="0" err="1"/>
          </a:p>
        </p:txBody>
      </p:sp>
      <p:sp>
        <p:nvSpPr>
          <p:cNvPr id="10" name="Ellipse 9"/>
          <p:cNvSpPr/>
          <p:nvPr/>
        </p:nvSpPr>
        <p:spPr>
          <a:xfrm>
            <a:off x="1457145" y="3195839"/>
            <a:ext cx="40233" cy="402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DE" sz="2400" dirty="0" err="1"/>
          </a:p>
        </p:txBody>
      </p:sp>
      <p:sp>
        <p:nvSpPr>
          <p:cNvPr id="11" name="Ellipse 10"/>
          <p:cNvSpPr/>
          <p:nvPr/>
        </p:nvSpPr>
        <p:spPr>
          <a:xfrm>
            <a:off x="1535726" y="3195839"/>
            <a:ext cx="40233" cy="402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DE" sz="2400" dirty="0" err="1"/>
          </a:p>
        </p:txBody>
      </p:sp>
      <p:sp>
        <p:nvSpPr>
          <p:cNvPr id="7" name="Ellipse 6"/>
          <p:cNvSpPr>
            <a:spLocks noChangeAspect="1"/>
          </p:cNvSpPr>
          <p:nvPr/>
        </p:nvSpPr>
        <p:spPr>
          <a:xfrm>
            <a:off x="448820" y="3420665"/>
            <a:ext cx="1367147" cy="842712"/>
          </a:xfrm>
          <a:prstGeom prst="ellipse">
            <a:avLst/>
          </a:prstGeom>
          <a:blipFill>
            <a:blip r:embed="rId7">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S_Classification_Standard"/>
          <p:cNvSpPr txBox="1"/>
          <p:nvPr/>
        </p:nvSpPr>
        <p:spPr>
          <a:xfrm>
            <a:off x="8990047" y="6195244"/>
            <a:ext cx="153953" cy="243656"/>
          </a:xfrm>
          <a:prstGeom prst="rect">
            <a:avLst/>
          </a:prstGeom>
          <a:solidFill>
            <a:srgbClr val="FFFFFF">
              <a:alpha val="0"/>
            </a:srgbClr>
          </a:solidFill>
        </p:spPr>
        <p:txBody>
          <a:bodyPr vert="horz" wrap="none" lIns="76200" tIns="36830" rIns="76200" bIns="36830" rtlCol="0" anchor="ctr">
            <a:spAutoFit/>
          </a:bodyPr>
          <a:lstStyle/>
          <a:p>
            <a:endParaRPr lang="en-US" sz="1100" b="1" kern="900" spc="100" dirty="0">
              <a:solidFill>
                <a:srgbClr val="000000"/>
              </a:solidFill>
            </a:endParaRPr>
          </a:p>
        </p:txBody>
      </p:sp>
    </p:spTree>
    <p:custDataLst>
      <p:tags r:id="rId1"/>
    </p:custDataLst>
    <p:extLst>
      <p:ext uri="{BB962C8B-B14F-4D97-AF65-F5344CB8AC3E}">
        <p14:creationId xmlns:p14="http://schemas.microsoft.com/office/powerpoint/2010/main" val="141170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5G Impact on Components Testing</a:t>
            </a:r>
          </a:p>
        </p:txBody>
      </p:sp>
      <p:sp>
        <p:nvSpPr>
          <p:cNvPr id="7" name="Text Placeholder 6"/>
          <p:cNvSpPr>
            <a:spLocks noGrp="1"/>
          </p:cNvSpPr>
          <p:nvPr>
            <p:ph type="body" idx="1"/>
          </p:nvPr>
        </p:nvSpPr>
        <p:spPr/>
        <p:txBody>
          <a:bodyPr/>
          <a:lstStyle/>
          <a:p>
            <a:r>
              <a:rPr lang="en-US" dirty="0"/>
              <a:t>4G </a:t>
            </a:r>
            <a:r>
              <a:rPr lang="en-US" dirty="0" smtClean="0"/>
              <a:t>Components/Devices</a:t>
            </a:r>
            <a:endParaRPr lang="en-US" dirty="0"/>
          </a:p>
        </p:txBody>
      </p:sp>
      <p:sp>
        <p:nvSpPr>
          <p:cNvPr id="8" name="Content Placeholder 7"/>
          <p:cNvSpPr>
            <a:spLocks noGrp="1"/>
          </p:cNvSpPr>
          <p:nvPr>
            <p:ph sz="half" idx="2"/>
          </p:nvPr>
        </p:nvSpPr>
        <p:spPr>
          <a:xfrm>
            <a:off x="457200" y="2174875"/>
            <a:ext cx="3629025" cy="3951288"/>
          </a:xfrm>
        </p:spPr>
        <p:txBody>
          <a:bodyPr>
            <a:normAutofit fontScale="85000" lnSpcReduction="10000"/>
          </a:bodyPr>
          <a:lstStyle/>
          <a:p>
            <a:r>
              <a:rPr lang="en-US" dirty="0"/>
              <a:t>Conventional Solution</a:t>
            </a:r>
          </a:p>
          <a:p>
            <a:pPr lvl="1"/>
            <a:r>
              <a:rPr lang="en-US" dirty="0"/>
              <a:t>Multiple discrete components</a:t>
            </a:r>
          </a:p>
          <a:p>
            <a:pPr lvl="1"/>
            <a:r>
              <a:rPr lang="en-US" dirty="0"/>
              <a:t>Designed/verified as component</a:t>
            </a:r>
          </a:p>
          <a:p>
            <a:pPr lvl="1"/>
            <a:r>
              <a:rPr lang="en-US" dirty="0"/>
              <a:t>Easy to Test</a:t>
            </a:r>
          </a:p>
          <a:p>
            <a:endParaRPr lang="en-US" dirty="0"/>
          </a:p>
          <a:p>
            <a:r>
              <a:rPr lang="en-US" dirty="0"/>
              <a:t>Majority of Cost in Precision Metal</a:t>
            </a:r>
          </a:p>
          <a:p>
            <a:pPr lvl="1"/>
            <a:r>
              <a:rPr lang="en-US" dirty="0"/>
              <a:t>Antenna</a:t>
            </a:r>
          </a:p>
          <a:p>
            <a:pPr lvl="1"/>
            <a:r>
              <a:rPr lang="en-US" dirty="0"/>
              <a:t>Diplexer</a:t>
            </a:r>
          </a:p>
          <a:p>
            <a:pPr lvl="1"/>
            <a:r>
              <a:rPr lang="en-US" dirty="0"/>
              <a:t>Waveguide Elements</a:t>
            </a:r>
          </a:p>
          <a:p>
            <a:pPr lvl="1"/>
            <a:r>
              <a:rPr lang="en-US" dirty="0"/>
              <a:t>Transitions/Interconnections</a:t>
            </a:r>
          </a:p>
          <a:p>
            <a:endParaRPr lang="en-US" dirty="0"/>
          </a:p>
        </p:txBody>
      </p:sp>
      <p:sp>
        <p:nvSpPr>
          <p:cNvPr id="9" name="Text Placeholder 8"/>
          <p:cNvSpPr>
            <a:spLocks noGrp="1"/>
          </p:cNvSpPr>
          <p:nvPr>
            <p:ph type="body" sz="quarter" idx="3"/>
          </p:nvPr>
        </p:nvSpPr>
        <p:spPr/>
        <p:txBody>
          <a:bodyPr/>
          <a:lstStyle/>
          <a:p>
            <a:r>
              <a:rPr lang="en-US" dirty="0"/>
              <a:t>5G </a:t>
            </a:r>
            <a:r>
              <a:rPr lang="en-US" dirty="0" smtClean="0"/>
              <a:t>Components/Devices</a:t>
            </a:r>
            <a:endParaRPr lang="en-US" dirty="0"/>
          </a:p>
        </p:txBody>
      </p:sp>
      <p:sp>
        <p:nvSpPr>
          <p:cNvPr id="10" name="Content Placeholder 9"/>
          <p:cNvSpPr>
            <a:spLocks noGrp="1"/>
          </p:cNvSpPr>
          <p:nvPr>
            <p:ph sz="quarter" idx="4"/>
          </p:nvPr>
        </p:nvSpPr>
        <p:spPr>
          <a:xfrm>
            <a:off x="4645027" y="2174875"/>
            <a:ext cx="3220618" cy="3951288"/>
          </a:xfrm>
        </p:spPr>
        <p:txBody>
          <a:bodyPr>
            <a:normAutofit fontScale="85000" lnSpcReduction="20000"/>
          </a:bodyPr>
          <a:lstStyle/>
          <a:p>
            <a:r>
              <a:rPr lang="en-US" dirty="0"/>
              <a:t>Single Chip CMOS</a:t>
            </a:r>
          </a:p>
          <a:p>
            <a:pPr lvl="1"/>
            <a:r>
              <a:rPr lang="en-US" dirty="0" smtClean="0"/>
              <a:t>RF/ADC/DAC/Modem</a:t>
            </a:r>
            <a:endParaRPr lang="en-US" dirty="0"/>
          </a:p>
          <a:p>
            <a:r>
              <a:rPr lang="en-US" dirty="0"/>
              <a:t>Large part of cost is in Test</a:t>
            </a:r>
          </a:p>
          <a:p>
            <a:pPr lvl="1"/>
            <a:r>
              <a:rPr lang="en-US" dirty="0"/>
              <a:t>mmW test in production</a:t>
            </a:r>
          </a:p>
          <a:p>
            <a:pPr lvl="1"/>
            <a:r>
              <a:rPr lang="en-US" dirty="0"/>
              <a:t>Wafer-level functional test</a:t>
            </a:r>
          </a:p>
          <a:p>
            <a:r>
              <a:rPr lang="en-US" dirty="0"/>
              <a:t>Cost</a:t>
            </a:r>
          </a:p>
          <a:p>
            <a:pPr lvl="1"/>
            <a:r>
              <a:rPr lang="en-US" dirty="0"/>
              <a:t>Test equipment</a:t>
            </a:r>
          </a:p>
          <a:p>
            <a:pPr lvl="1"/>
            <a:r>
              <a:rPr lang="en-US" dirty="0"/>
              <a:t>Accuracy/Repeatability/Traceability</a:t>
            </a:r>
          </a:p>
          <a:p>
            <a:pPr lvl="1"/>
            <a:r>
              <a:rPr lang="en-US" dirty="0"/>
              <a:t>Ease of use</a:t>
            </a:r>
          </a:p>
          <a:p>
            <a:pPr lvl="1"/>
            <a:r>
              <a:rPr lang="en-US" dirty="0"/>
              <a:t>Time of test</a:t>
            </a:r>
          </a:p>
          <a:p>
            <a:endParaRPr lang="en-US" dirty="0"/>
          </a:p>
        </p:txBody>
      </p:sp>
      <p:sp>
        <p:nvSpPr>
          <p:cNvPr id="5" name="Slide Number Placeholder 4"/>
          <p:cNvSpPr>
            <a:spLocks noGrp="1"/>
          </p:cNvSpPr>
          <p:nvPr>
            <p:ph type="sldNum" sz="quarter" idx="11"/>
          </p:nvPr>
        </p:nvSpPr>
        <p:spPr/>
        <p:txBody>
          <a:bodyPr/>
          <a:lstStyle/>
          <a:p>
            <a:fld id="{2EEDDC4E-35AB-4F0B-BAE1-7CBCE52EFA76}" type="slidenum">
              <a:rPr lang="en-US" smtClean="0"/>
              <a:pPr/>
              <a:t>16</a:t>
            </a:fld>
            <a:endParaRPr lang="en-US" dirty="0"/>
          </a:p>
        </p:txBody>
      </p:sp>
      <p:grpSp>
        <p:nvGrpSpPr>
          <p:cNvPr id="11" name="Group 10"/>
          <p:cNvGrpSpPr/>
          <p:nvPr/>
        </p:nvGrpSpPr>
        <p:grpSpPr>
          <a:xfrm>
            <a:off x="3334779" y="2814637"/>
            <a:ext cx="1093934" cy="2576321"/>
            <a:chOff x="3345864" y="1828801"/>
            <a:chExt cx="1093934" cy="2576321"/>
          </a:xfrm>
        </p:grpSpPr>
        <p:sp>
          <p:nvSpPr>
            <p:cNvPr id="12" name="Rounded Rectangle 11"/>
            <p:cNvSpPr/>
            <p:nvPr/>
          </p:nvSpPr>
          <p:spPr>
            <a:xfrm>
              <a:off x="3364229" y="1828801"/>
              <a:ext cx="1057200" cy="476241"/>
            </a:xfrm>
            <a:prstGeom prst="roundRect">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Antenna</a:t>
              </a:r>
            </a:p>
          </p:txBody>
        </p:sp>
        <p:sp>
          <p:nvSpPr>
            <p:cNvPr id="13" name="Rounded Rectangle 12"/>
            <p:cNvSpPr/>
            <p:nvPr/>
          </p:nvSpPr>
          <p:spPr>
            <a:xfrm>
              <a:off x="3345864" y="2514600"/>
              <a:ext cx="1064137" cy="479366"/>
            </a:xfrm>
            <a:prstGeom prst="roundRect">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RF</a:t>
              </a:r>
            </a:p>
          </p:txBody>
        </p:sp>
        <p:sp>
          <p:nvSpPr>
            <p:cNvPr id="14" name="Rounded Rectangle 13"/>
            <p:cNvSpPr/>
            <p:nvPr/>
          </p:nvSpPr>
          <p:spPr>
            <a:xfrm>
              <a:off x="3375661" y="3276600"/>
              <a:ext cx="1064137" cy="479366"/>
            </a:xfrm>
            <a:prstGeom prst="roundRect">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ADC/DAC </a:t>
              </a:r>
            </a:p>
            <a:p>
              <a:pPr algn="ctr" fontAlgn="auto">
                <a:spcBef>
                  <a:spcPts val="0"/>
                </a:spcBef>
                <a:spcAft>
                  <a:spcPts val="0"/>
                </a:spcAft>
              </a:pPr>
              <a:r>
                <a:rPr lang="en-US" sz="1350" dirty="0">
                  <a:solidFill>
                    <a:srgbClr val="FFFFFF"/>
                  </a:solidFill>
                  <a:latin typeface="Arial"/>
                  <a:ea typeface="Arial Unicode MS"/>
                  <a:cs typeface="Arial Unicode MS"/>
                </a:rPr>
                <a:t>MODEM</a:t>
              </a:r>
            </a:p>
          </p:txBody>
        </p:sp>
        <p:sp>
          <p:nvSpPr>
            <p:cNvPr id="15" name="Rounded Rectangle 14"/>
            <p:cNvSpPr/>
            <p:nvPr/>
          </p:nvSpPr>
          <p:spPr>
            <a:xfrm>
              <a:off x="3375660" y="4018167"/>
              <a:ext cx="1034341" cy="386955"/>
            </a:xfrm>
            <a:prstGeom prst="roundRect">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Controller</a:t>
              </a:r>
            </a:p>
          </p:txBody>
        </p:sp>
      </p:grpSp>
      <p:grpSp>
        <p:nvGrpSpPr>
          <p:cNvPr id="16" name="Group 15"/>
          <p:cNvGrpSpPr/>
          <p:nvPr/>
        </p:nvGrpSpPr>
        <p:grpSpPr>
          <a:xfrm>
            <a:off x="7653962" y="2596566"/>
            <a:ext cx="1376827" cy="2323496"/>
            <a:chOff x="7470698" y="2228056"/>
            <a:chExt cx="1376827" cy="2323496"/>
          </a:xfrm>
        </p:grpSpPr>
        <p:sp>
          <p:nvSpPr>
            <p:cNvPr id="17" name="Rounded Rectangle 16"/>
            <p:cNvSpPr/>
            <p:nvPr/>
          </p:nvSpPr>
          <p:spPr>
            <a:xfrm>
              <a:off x="7470698" y="2228056"/>
              <a:ext cx="1376827" cy="1687736"/>
            </a:xfrm>
            <a:prstGeom prst="roundRect">
              <a:avLst/>
            </a:prstGeom>
            <a:solidFill>
              <a:schemeClr val="bg1"/>
            </a:solidFill>
            <a:ln w="57150" cmpd="sng">
              <a:solidFill>
                <a:srgbClr val="AEB5BB"/>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350" dirty="0">
                <a:ln w="19050" cmpd="sng">
                  <a:solidFill>
                    <a:srgbClr val="000000"/>
                  </a:solidFill>
                </a:ln>
                <a:solidFill>
                  <a:srgbClr val="FFFFFF"/>
                </a:solidFill>
                <a:latin typeface="Arial"/>
                <a:ea typeface="Arial Unicode MS"/>
                <a:cs typeface="Arial Unicode MS"/>
              </a:endParaRPr>
            </a:p>
          </p:txBody>
        </p:sp>
        <p:grpSp>
          <p:nvGrpSpPr>
            <p:cNvPr id="18" name="Group 17"/>
            <p:cNvGrpSpPr/>
            <p:nvPr/>
          </p:nvGrpSpPr>
          <p:grpSpPr>
            <a:xfrm>
              <a:off x="7627043" y="2353672"/>
              <a:ext cx="1064137" cy="1436504"/>
              <a:chOff x="7585900" y="1495902"/>
              <a:chExt cx="1064137" cy="1436504"/>
            </a:xfrm>
          </p:grpSpPr>
          <p:sp>
            <p:nvSpPr>
              <p:cNvPr id="20" name="Rounded Rectangle 19"/>
              <p:cNvSpPr/>
              <p:nvPr/>
            </p:nvSpPr>
            <p:spPr>
              <a:xfrm>
                <a:off x="7585900" y="1885142"/>
                <a:ext cx="1064137" cy="694033"/>
              </a:xfrm>
              <a:prstGeom prst="roundRect">
                <a:avLst>
                  <a:gd name="adj" fmla="val 0"/>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RF</a:t>
                </a:r>
              </a:p>
            </p:txBody>
          </p:sp>
          <p:sp>
            <p:nvSpPr>
              <p:cNvPr id="21" name="Rounded Rectangle 20"/>
              <p:cNvSpPr/>
              <p:nvPr/>
            </p:nvSpPr>
            <p:spPr>
              <a:xfrm>
                <a:off x="7585900" y="1495902"/>
                <a:ext cx="1057200" cy="476241"/>
              </a:xfrm>
              <a:prstGeom prst="roundRect">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mmW Antenna</a:t>
                </a:r>
              </a:p>
            </p:txBody>
          </p:sp>
          <p:sp>
            <p:nvSpPr>
              <p:cNvPr id="22" name="Rounded Rectangle 21"/>
              <p:cNvSpPr/>
              <p:nvPr/>
            </p:nvSpPr>
            <p:spPr>
              <a:xfrm>
                <a:off x="7585900" y="2453040"/>
                <a:ext cx="1064137" cy="479366"/>
              </a:xfrm>
              <a:prstGeom prst="roundRect">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ADC/DAC </a:t>
                </a:r>
              </a:p>
              <a:p>
                <a:pPr algn="ctr" fontAlgn="auto">
                  <a:spcBef>
                    <a:spcPts val="0"/>
                  </a:spcBef>
                  <a:spcAft>
                    <a:spcPts val="0"/>
                  </a:spcAft>
                </a:pPr>
                <a:r>
                  <a:rPr lang="en-US" sz="1350" dirty="0">
                    <a:solidFill>
                      <a:srgbClr val="FFFFFF"/>
                    </a:solidFill>
                    <a:latin typeface="Arial"/>
                    <a:ea typeface="Arial Unicode MS"/>
                    <a:cs typeface="Arial Unicode MS"/>
                  </a:rPr>
                  <a:t>MODEM</a:t>
                </a:r>
              </a:p>
            </p:txBody>
          </p:sp>
        </p:grpSp>
        <p:sp>
          <p:nvSpPr>
            <p:cNvPr id="19" name="Rounded Rectangle 18"/>
            <p:cNvSpPr/>
            <p:nvPr/>
          </p:nvSpPr>
          <p:spPr>
            <a:xfrm>
              <a:off x="7627043" y="4164597"/>
              <a:ext cx="1034341" cy="386955"/>
            </a:xfrm>
            <a:prstGeom prst="roundRect">
              <a:avLst/>
            </a:prstGeom>
            <a:solidFill>
              <a:srgbClr val="009DEC"/>
            </a:solidFill>
            <a:ln>
              <a:solidFill>
                <a:srgbClr val="009DEC"/>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1350" dirty="0">
                  <a:solidFill>
                    <a:srgbClr val="FFFFFF"/>
                  </a:solidFill>
                  <a:latin typeface="Arial"/>
                  <a:ea typeface="Arial Unicode MS"/>
                  <a:cs typeface="Arial Unicode MS"/>
                </a:rPr>
                <a:t>Controller</a:t>
              </a:r>
            </a:p>
          </p:txBody>
        </p:sp>
      </p:grpSp>
      <p:sp>
        <p:nvSpPr>
          <p:cNvPr id="25" name="RS_Classification_Standard"/>
          <p:cNvSpPr txBox="1"/>
          <p:nvPr/>
        </p:nvSpPr>
        <p:spPr>
          <a:xfrm>
            <a:off x="8990047" y="6195244"/>
            <a:ext cx="153953" cy="243656"/>
          </a:xfrm>
          <a:prstGeom prst="rect">
            <a:avLst/>
          </a:prstGeom>
          <a:solidFill>
            <a:srgbClr val="FFFFFF">
              <a:alpha val="0"/>
            </a:srgbClr>
          </a:solidFill>
        </p:spPr>
        <p:txBody>
          <a:bodyPr vert="horz" wrap="none" lIns="76200" tIns="36830" rIns="76200" bIns="36830" rtlCol="0" anchor="ctr">
            <a:spAutoFit/>
          </a:bodyPr>
          <a:lstStyle/>
          <a:p>
            <a:endParaRPr lang="en-US" sz="1100" b="1" kern="900" spc="100" dirty="0">
              <a:solidFill>
                <a:srgbClr val="000000"/>
              </a:solidFill>
            </a:endParaRPr>
          </a:p>
        </p:txBody>
      </p:sp>
    </p:spTree>
    <p:custDataLst>
      <p:tags r:id="rId1"/>
    </p:custDataLst>
    <p:extLst>
      <p:ext uri="{BB962C8B-B14F-4D97-AF65-F5344CB8AC3E}">
        <p14:creationId xmlns:p14="http://schemas.microsoft.com/office/powerpoint/2010/main" val="7922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6"/>
          <p:cNvSpPr txBox="1">
            <a:spLocks/>
          </p:cNvSpPr>
          <p:nvPr/>
        </p:nvSpPr>
        <p:spPr>
          <a:xfrm>
            <a:off x="6546715" y="5624514"/>
            <a:ext cx="2143260" cy="274637"/>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dirty="0"/>
              <a:t>ni.com</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964" t="1964" r="1964" b="7"/>
          <a:stretch/>
        </p:blipFill>
        <p:spPr>
          <a:xfrm>
            <a:off x="0" y="857251"/>
            <a:ext cx="9144000" cy="4403725"/>
          </a:xfrm>
          <a:prstGeom prst="rect">
            <a:avLst/>
          </a:prstGeom>
          <a:noFill/>
          <a:ln>
            <a:noFill/>
          </a:ln>
        </p:spPr>
      </p:pic>
      <p:sp>
        <p:nvSpPr>
          <p:cNvPr id="3" name="Rectangle 2"/>
          <p:cNvSpPr/>
          <p:nvPr/>
        </p:nvSpPr>
        <p:spPr>
          <a:xfrm flipV="1">
            <a:off x="0" y="857246"/>
            <a:ext cx="9144000" cy="4699326"/>
          </a:xfrm>
          <a:prstGeom prst="rect">
            <a:avLst/>
          </a:prstGeom>
          <a:gradFill>
            <a:gsLst>
              <a:gs pos="0">
                <a:srgbClr val="477CAA">
                  <a:alpha val="0"/>
                </a:srgbClr>
              </a:gs>
              <a:gs pos="21000">
                <a:schemeClr val="tx2">
                  <a:lumMod val="60000"/>
                  <a:lumOff val="40000"/>
                  <a:alpha val="10000"/>
                </a:schemeClr>
              </a:gs>
              <a:gs pos="57000">
                <a:srgbClr val="0A60A3">
                  <a:alpha val="69000"/>
                </a:srgbClr>
              </a:gs>
              <a:gs pos="100000">
                <a:schemeClr val="tx2">
                  <a:lumMod val="5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el 5"/>
          <p:cNvSpPr txBox="1">
            <a:spLocks/>
          </p:cNvSpPr>
          <p:nvPr/>
        </p:nvSpPr>
        <p:spPr>
          <a:xfrm>
            <a:off x="0" y="1179556"/>
            <a:ext cx="9144000" cy="922600"/>
          </a:xfrm>
          <a:prstGeom prst="rect">
            <a:avLst/>
          </a:prstGeom>
          <a:noFill/>
        </p:spPr>
        <p:txBody>
          <a:bodyPr lIns="457200" rIns="182880" anchor="b"/>
          <a:lstStyle>
            <a:lvl1pPr algn="l" defTabSz="914400" rtl="0" eaLnBrk="1" latinLnBrk="0" hangingPunct="1">
              <a:lnSpc>
                <a:spcPct val="90000"/>
              </a:lnSpc>
              <a:spcBef>
                <a:spcPct val="0"/>
              </a:spcBef>
              <a:buNone/>
              <a:defRPr sz="2000" kern="1200" spc="0">
                <a:solidFill>
                  <a:schemeClr val="bg1"/>
                </a:solidFill>
                <a:latin typeface="+mj-lt"/>
                <a:ea typeface="+mj-ea"/>
                <a:cs typeface="+mj-cs"/>
              </a:defRPr>
            </a:lvl1pPr>
          </a:lstStyle>
          <a:p>
            <a:r>
              <a:rPr lang="en-US" sz="3600" dirty="0"/>
              <a:t>5G Measurement Issues in Brief</a:t>
            </a:r>
            <a:br>
              <a:rPr lang="en-US" sz="3600" dirty="0"/>
            </a:br>
            <a:r>
              <a:rPr lang="en-US" dirty="0"/>
              <a:t>2017 International Microwave Symposium, June 2017</a:t>
            </a:r>
            <a:endParaRPr lang="en-US" sz="3600" dirty="0"/>
          </a:p>
        </p:txBody>
      </p:sp>
      <p:sp>
        <p:nvSpPr>
          <p:cNvPr id="9" name="Textplatzhalter 16"/>
          <p:cNvSpPr txBox="1">
            <a:spLocks/>
          </p:cNvSpPr>
          <p:nvPr/>
        </p:nvSpPr>
        <p:spPr>
          <a:xfrm>
            <a:off x="0" y="3040800"/>
            <a:ext cx="9144000" cy="326646"/>
          </a:xfrm>
          <a:prstGeom prst="rect">
            <a:avLst/>
          </a:prstGeom>
        </p:spPr>
        <p:txBody>
          <a:bodyPr lIns="457200" tIns="182880" rIns="274320" bIns="182880" anchor="ctr"/>
          <a:lstStyle>
            <a:lvl1pPr marL="0" indent="0" algn="l" defTabSz="914400" rtl="0" eaLnBrk="1" latinLnBrk="0" hangingPunct="1">
              <a:lnSpc>
                <a:spcPct val="90000"/>
              </a:lnSpc>
              <a:spcBef>
                <a:spcPts val="1000"/>
              </a:spcBef>
              <a:buFont typeface="Arial"/>
              <a:buNone/>
              <a:defRPr sz="1600" kern="1200" spc="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Jason White</a:t>
            </a:r>
          </a:p>
          <a:p>
            <a:r>
              <a:rPr lang="en-US" sz="2000" dirty="0"/>
              <a:t>Director, RF and Wireless Test</a:t>
            </a:r>
            <a:br>
              <a:rPr lang="en-US" sz="2000" dirty="0"/>
            </a:br>
            <a:r>
              <a:rPr lang="en-US" sz="2000" dirty="0"/>
              <a:t>National Instruments</a:t>
            </a:r>
          </a:p>
          <a:p>
            <a:endParaRPr lang="en-US" sz="2000" dirty="0"/>
          </a:p>
        </p:txBody>
      </p:sp>
      <p:pic>
        <p:nvPicPr>
          <p:cNvPr id="1026" name="Picture 2" descr="Image result for international microwave symposium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3268" y="5256278"/>
            <a:ext cx="998148" cy="8018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777915" y="5589327"/>
            <a:ext cx="1128299" cy="307777"/>
          </a:xfrm>
          <a:prstGeom prst="rect">
            <a:avLst/>
          </a:prstGeom>
          <a:solidFill>
            <a:schemeClr val="bg1"/>
          </a:solidFill>
        </p:spPr>
        <p:txBody>
          <a:bodyPr wrap="square" lIns="0" rIns="0" rtlCol="0">
            <a:spAutoFit/>
          </a:bodyPr>
          <a:lstStyle/>
          <a:p>
            <a:pPr algn="r"/>
            <a:r>
              <a:rPr lang="en-US" sz="1400" dirty="0">
                <a:solidFill>
                  <a:schemeClr val="bg1">
                    <a:lumMod val="50000"/>
                  </a:schemeClr>
                </a:solidFill>
              </a:rPr>
              <a:t>ni.com/5g</a:t>
            </a:r>
          </a:p>
        </p:txBody>
      </p:sp>
    </p:spTree>
    <p:extLst>
      <p:ext uri="{BB962C8B-B14F-4D97-AF65-F5344CB8AC3E}">
        <p14:creationId xmlns:p14="http://schemas.microsoft.com/office/powerpoint/2010/main" val="9899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p:cNvSpPr/>
          <p:nvPr/>
        </p:nvSpPr>
        <p:spPr>
          <a:xfrm>
            <a:off x="5751" y="1606551"/>
            <a:ext cx="9144000" cy="37306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9" name="Rectangle 148"/>
          <p:cNvSpPr/>
          <p:nvPr/>
        </p:nvSpPr>
        <p:spPr>
          <a:xfrm>
            <a:off x="4701826" y="3875343"/>
            <a:ext cx="1895260"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147" name="Rectangle 146"/>
          <p:cNvSpPr/>
          <p:nvPr/>
        </p:nvSpPr>
        <p:spPr>
          <a:xfrm>
            <a:off x="2439584" y="2081377"/>
            <a:ext cx="1898599"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148" name="Rectangle 147"/>
          <p:cNvSpPr/>
          <p:nvPr/>
        </p:nvSpPr>
        <p:spPr>
          <a:xfrm>
            <a:off x="2439850" y="2090369"/>
            <a:ext cx="1898996"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3" name="Rectangle 2"/>
          <p:cNvSpPr/>
          <p:nvPr/>
        </p:nvSpPr>
        <p:spPr>
          <a:xfrm>
            <a:off x="153013" y="2081377"/>
            <a:ext cx="1898996"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2" name="Title 1"/>
          <p:cNvSpPr>
            <a:spLocks noGrp="1"/>
          </p:cNvSpPr>
          <p:nvPr>
            <p:ph type="title"/>
          </p:nvPr>
        </p:nvSpPr>
        <p:spPr/>
        <p:txBody>
          <a:bodyPr>
            <a:normAutofit/>
          </a:bodyPr>
          <a:lstStyle/>
          <a:p>
            <a:pPr algn="ctr"/>
            <a:r>
              <a:rPr lang="en-US" sz="2800" dirty="0"/>
              <a:t>Key Test Challenges for 5G</a:t>
            </a:r>
          </a:p>
        </p:txBody>
      </p:sp>
      <p:grpSp>
        <p:nvGrpSpPr>
          <p:cNvPr id="5" name="Group 4"/>
          <p:cNvGrpSpPr/>
          <p:nvPr/>
        </p:nvGrpSpPr>
        <p:grpSpPr>
          <a:xfrm>
            <a:off x="2830374" y="2170617"/>
            <a:ext cx="1340466" cy="1124008"/>
            <a:chOff x="3508744" y="1500028"/>
            <a:chExt cx="2394901" cy="1754110"/>
          </a:xfrm>
        </p:grpSpPr>
        <p:sp>
          <p:nvSpPr>
            <p:cNvPr id="6" name="Rectangle 5"/>
            <p:cNvSpPr/>
            <p:nvPr/>
          </p:nvSpPr>
          <p:spPr>
            <a:xfrm>
              <a:off x="3508744" y="1500028"/>
              <a:ext cx="182880" cy="36576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 name="TextBox 6"/>
            <p:cNvSpPr txBox="1"/>
            <p:nvPr/>
          </p:nvSpPr>
          <p:spPr>
            <a:xfrm>
              <a:off x="3723521" y="1537157"/>
              <a:ext cx="1208195" cy="312203"/>
            </a:xfrm>
            <a:prstGeom prst="rect">
              <a:avLst/>
            </a:prstGeom>
            <a:noFill/>
          </p:spPr>
          <p:txBody>
            <a:bodyPr wrap="square" lIns="0" rIns="0" rtlCol="0">
              <a:spAutoFit/>
            </a:bodyPr>
            <a:lstStyle/>
            <a:p>
              <a:r>
                <a:rPr lang="en-US" sz="700" dirty="0">
                  <a:solidFill>
                    <a:schemeClr val="bg2">
                      <a:lumMod val="25000"/>
                    </a:schemeClr>
                  </a:solidFill>
                </a:rPr>
                <a:t>4G: 200 MHz</a:t>
              </a:r>
            </a:p>
          </p:txBody>
        </p:sp>
        <p:sp>
          <p:nvSpPr>
            <p:cNvPr id="8" name="Rectangle 7"/>
            <p:cNvSpPr/>
            <p:nvPr/>
          </p:nvSpPr>
          <p:spPr>
            <a:xfrm>
              <a:off x="3508744" y="1939249"/>
              <a:ext cx="585216" cy="36576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9" name="TextBox 8"/>
            <p:cNvSpPr txBox="1"/>
            <p:nvPr/>
          </p:nvSpPr>
          <p:spPr>
            <a:xfrm>
              <a:off x="4125858" y="1968247"/>
              <a:ext cx="1628386" cy="312203"/>
            </a:xfrm>
            <a:prstGeom prst="rect">
              <a:avLst/>
            </a:prstGeom>
            <a:noFill/>
          </p:spPr>
          <p:txBody>
            <a:bodyPr wrap="square" lIns="0" rIns="0" rtlCol="0">
              <a:spAutoFit/>
            </a:bodyPr>
            <a:lstStyle/>
            <a:p>
              <a:r>
                <a:rPr lang="en-US" sz="700" dirty="0">
                  <a:solidFill>
                    <a:schemeClr val="bg2">
                      <a:lumMod val="25000"/>
                    </a:schemeClr>
                  </a:solidFill>
                </a:rPr>
                <a:t>4.5 G: 640 MHz</a:t>
              </a:r>
            </a:p>
          </p:txBody>
        </p:sp>
        <p:sp>
          <p:nvSpPr>
            <p:cNvPr id="10" name="Rectangle 9"/>
            <p:cNvSpPr/>
            <p:nvPr/>
          </p:nvSpPr>
          <p:spPr>
            <a:xfrm>
              <a:off x="3508744" y="2399736"/>
              <a:ext cx="875683" cy="36576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1" name="TextBox 10"/>
            <p:cNvSpPr txBox="1"/>
            <p:nvPr/>
          </p:nvSpPr>
          <p:spPr>
            <a:xfrm>
              <a:off x="4427689" y="2345411"/>
              <a:ext cx="1315187" cy="480312"/>
            </a:xfrm>
            <a:prstGeom prst="rect">
              <a:avLst/>
            </a:prstGeom>
            <a:noFill/>
          </p:spPr>
          <p:txBody>
            <a:bodyPr wrap="square" lIns="0" rIns="0" rtlCol="0">
              <a:noAutofit/>
            </a:bodyPr>
            <a:lstStyle/>
            <a:p>
              <a:r>
                <a:rPr lang="en-US" sz="700" dirty="0">
                  <a:solidFill>
                    <a:schemeClr val="bg2">
                      <a:lumMod val="25000"/>
                    </a:schemeClr>
                  </a:solidFill>
                </a:rPr>
                <a:t>5G: 800 MHz </a:t>
              </a:r>
            </a:p>
            <a:p>
              <a:r>
                <a:rPr lang="en-US" sz="700" dirty="0">
                  <a:solidFill>
                    <a:schemeClr val="bg2">
                      <a:lumMod val="25000"/>
                    </a:schemeClr>
                  </a:solidFill>
                </a:rPr>
                <a:t>(Phase 1)</a:t>
              </a:r>
            </a:p>
          </p:txBody>
        </p:sp>
        <p:sp>
          <p:nvSpPr>
            <p:cNvPr id="12" name="Rectangle 11"/>
            <p:cNvSpPr/>
            <p:nvPr/>
          </p:nvSpPr>
          <p:spPr>
            <a:xfrm>
              <a:off x="3508744" y="2838957"/>
              <a:ext cx="1828800" cy="36576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3" name="TextBox 12"/>
            <p:cNvSpPr txBox="1"/>
            <p:nvPr/>
          </p:nvSpPr>
          <p:spPr>
            <a:xfrm>
              <a:off x="4350093" y="2773826"/>
              <a:ext cx="1553552" cy="480312"/>
            </a:xfrm>
            <a:prstGeom prst="rect">
              <a:avLst/>
            </a:prstGeom>
            <a:noFill/>
          </p:spPr>
          <p:txBody>
            <a:bodyPr wrap="square" rtlCol="0" anchor="ctr">
              <a:spAutoFit/>
            </a:bodyPr>
            <a:lstStyle/>
            <a:p>
              <a:r>
                <a:rPr lang="en-US" sz="700" dirty="0">
                  <a:solidFill>
                    <a:schemeClr val="bg2">
                      <a:lumMod val="25000"/>
                    </a:schemeClr>
                  </a:solidFill>
                </a:rPr>
                <a:t>5G: 2 GHz (Phase 2)</a:t>
              </a:r>
            </a:p>
          </p:txBody>
        </p:sp>
      </p:grpSp>
      <p:sp>
        <p:nvSpPr>
          <p:cNvPr id="14" name="TextBox 13"/>
          <p:cNvSpPr txBox="1"/>
          <p:nvPr/>
        </p:nvSpPr>
        <p:spPr>
          <a:xfrm>
            <a:off x="2439186" y="1684691"/>
            <a:ext cx="1898996" cy="430887"/>
          </a:xfrm>
          <a:prstGeom prst="rect">
            <a:avLst/>
          </a:prstGeom>
          <a:solidFill>
            <a:schemeClr val="tx2"/>
          </a:solidFill>
        </p:spPr>
        <p:txBody>
          <a:bodyPr wrap="square" rtlCol="0">
            <a:spAutoFit/>
          </a:bodyPr>
          <a:lstStyle/>
          <a:p>
            <a:pPr algn="ctr">
              <a:spcAft>
                <a:spcPts val="600"/>
              </a:spcAft>
            </a:pPr>
            <a:r>
              <a:rPr lang="en-US" sz="1100" dirty="0">
                <a:solidFill>
                  <a:schemeClr val="bg1"/>
                </a:solidFill>
                <a:latin typeface="+mj-lt"/>
              </a:rPr>
              <a:t>Ultra-wide Bandwidths, Multiple Carriers / Beams</a:t>
            </a:r>
            <a:endParaRPr lang="en-US" sz="1100" dirty="0">
              <a:solidFill>
                <a:schemeClr val="bg1"/>
              </a:solidFill>
            </a:endParaRPr>
          </a:p>
        </p:txBody>
      </p:sp>
      <p:sp>
        <p:nvSpPr>
          <p:cNvPr id="15" name="TextBox 14"/>
          <p:cNvSpPr txBox="1"/>
          <p:nvPr/>
        </p:nvSpPr>
        <p:spPr>
          <a:xfrm>
            <a:off x="153012" y="1684689"/>
            <a:ext cx="1898996" cy="430887"/>
          </a:xfrm>
          <a:prstGeom prst="rect">
            <a:avLst/>
          </a:prstGeom>
          <a:solidFill>
            <a:schemeClr val="tx2"/>
          </a:solidFill>
        </p:spPr>
        <p:txBody>
          <a:bodyPr wrap="square" rtlCol="0">
            <a:spAutoFit/>
          </a:bodyPr>
          <a:lstStyle/>
          <a:p>
            <a:pPr algn="ctr">
              <a:spcAft>
                <a:spcPts val="600"/>
              </a:spcAft>
            </a:pPr>
            <a:r>
              <a:rPr lang="en-US" sz="1100" dirty="0">
                <a:solidFill>
                  <a:schemeClr val="bg1"/>
                </a:solidFill>
                <a:latin typeface="+mj-lt"/>
              </a:rPr>
              <a:t>Multi-Standard</a:t>
            </a:r>
            <a:br>
              <a:rPr lang="en-US" sz="1100" dirty="0">
                <a:solidFill>
                  <a:schemeClr val="bg1"/>
                </a:solidFill>
                <a:latin typeface="+mj-lt"/>
              </a:rPr>
            </a:br>
            <a:r>
              <a:rPr lang="en-US" sz="1100" dirty="0">
                <a:solidFill>
                  <a:schemeClr val="bg1"/>
                </a:solidFill>
                <a:latin typeface="+mj-lt"/>
              </a:rPr>
              <a:t>Coverage</a:t>
            </a:r>
          </a:p>
        </p:txBody>
      </p:sp>
      <p:grpSp>
        <p:nvGrpSpPr>
          <p:cNvPr id="16" name="Group 15"/>
          <p:cNvGrpSpPr>
            <a:grpSpLocks noChangeAspect="1"/>
          </p:cNvGrpSpPr>
          <p:nvPr/>
        </p:nvGrpSpPr>
        <p:grpSpPr>
          <a:xfrm>
            <a:off x="178497" y="2477529"/>
            <a:ext cx="1913940" cy="573633"/>
            <a:chOff x="-325998" y="2633002"/>
            <a:chExt cx="4102699" cy="1229635"/>
          </a:xfrm>
        </p:grpSpPr>
        <p:sp>
          <p:nvSpPr>
            <p:cNvPr id="17" name="Rectangle 16"/>
            <p:cNvSpPr/>
            <p:nvPr/>
          </p:nvSpPr>
          <p:spPr>
            <a:xfrm>
              <a:off x="-132877" y="3134104"/>
              <a:ext cx="3751693" cy="316028"/>
            </a:xfrm>
            <a:prstGeom prst="rect">
              <a:avLst/>
            </a:prstGeom>
            <a:solidFill>
              <a:schemeClr val="bg1">
                <a:alpha val="42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p>
          </p:txBody>
        </p:sp>
        <p:cxnSp>
          <p:nvCxnSpPr>
            <p:cNvPr id="18" name="Straight Connector 17"/>
            <p:cNvCxnSpPr/>
            <p:nvPr/>
          </p:nvCxnSpPr>
          <p:spPr>
            <a:xfrm>
              <a:off x="3625708" y="3130778"/>
              <a:ext cx="1407" cy="3936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3833" y="3134104"/>
              <a:ext cx="212874" cy="316028"/>
            </a:xfrm>
            <a:prstGeom prst="rect">
              <a:avLst/>
            </a:prstGeom>
            <a:solidFill>
              <a:schemeClr val="tx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p>
          </p:txBody>
        </p:sp>
        <p:sp>
          <p:nvSpPr>
            <p:cNvPr id="20" name="TextBox 19"/>
            <p:cNvSpPr txBox="1"/>
            <p:nvPr/>
          </p:nvSpPr>
          <p:spPr>
            <a:xfrm>
              <a:off x="-325998" y="2724058"/>
              <a:ext cx="946936" cy="362861"/>
            </a:xfrm>
            <a:prstGeom prst="rect">
              <a:avLst/>
            </a:prstGeom>
            <a:noFill/>
            <a:effectLst/>
          </p:spPr>
          <p:txBody>
            <a:bodyPr wrap="square" rtlCol="0">
              <a:spAutoFit/>
            </a:bodyPr>
            <a:lstStyle/>
            <a:p>
              <a:pPr algn="ctr"/>
              <a:r>
                <a:rPr lang="en-US" sz="500" dirty="0">
                  <a:solidFill>
                    <a:schemeClr val="bg2">
                      <a:lumMod val="25000"/>
                    </a:schemeClr>
                  </a:solidFill>
                </a:rPr>
                <a:t>28 GHz</a:t>
              </a:r>
            </a:p>
          </p:txBody>
        </p:sp>
        <p:sp>
          <p:nvSpPr>
            <p:cNvPr id="21" name="Rectangle 20"/>
            <p:cNvSpPr/>
            <p:nvPr/>
          </p:nvSpPr>
          <p:spPr>
            <a:xfrm>
              <a:off x="593741" y="3134104"/>
              <a:ext cx="260285" cy="316028"/>
            </a:xfrm>
            <a:prstGeom prst="rect">
              <a:avLst/>
            </a:prstGeom>
            <a:solidFill>
              <a:schemeClr val="tx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p>
          </p:txBody>
        </p:sp>
        <p:sp>
          <p:nvSpPr>
            <p:cNvPr id="22" name="TextBox 21"/>
            <p:cNvSpPr txBox="1"/>
            <p:nvPr/>
          </p:nvSpPr>
          <p:spPr>
            <a:xfrm>
              <a:off x="276204" y="3499776"/>
              <a:ext cx="946930" cy="362861"/>
            </a:xfrm>
            <a:prstGeom prst="rect">
              <a:avLst/>
            </a:prstGeom>
            <a:noFill/>
            <a:effectLst/>
          </p:spPr>
          <p:txBody>
            <a:bodyPr wrap="square" rtlCol="0">
              <a:spAutoFit/>
            </a:bodyPr>
            <a:lstStyle/>
            <a:p>
              <a:pPr algn="ctr"/>
              <a:r>
                <a:rPr lang="en-US" sz="500" dirty="0">
                  <a:solidFill>
                    <a:schemeClr val="bg2">
                      <a:lumMod val="25000"/>
                    </a:schemeClr>
                  </a:solidFill>
                </a:rPr>
                <a:t>37 GHz</a:t>
              </a:r>
            </a:p>
          </p:txBody>
        </p:sp>
        <p:sp>
          <p:nvSpPr>
            <p:cNvPr id="23" name="Rectangle 22"/>
            <p:cNvSpPr/>
            <p:nvPr/>
          </p:nvSpPr>
          <p:spPr>
            <a:xfrm>
              <a:off x="1977555" y="3134104"/>
              <a:ext cx="286313" cy="316028"/>
            </a:xfrm>
            <a:prstGeom prst="rect">
              <a:avLst/>
            </a:prstGeom>
            <a:solidFill>
              <a:schemeClr val="tx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p>
          </p:txBody>
        </p:sp>
        <p:sp>
          <p:nvSpPr>
            <p:cNvPr id="24" name="TextBox 23"/>
            <p:cNvSpPr txBox="1"/>
            <p:nvPr/>
          </p:nvSpPr>
          <p:spPr>
            <a:xfrm>
              <a:off x="1481673" y="3475847"/>
              <a:ext cx="1260372" cy="362861"/>
            </a:xfrm>
            <a:prstGeom prst="rect">
              <a:avLst/>
            </a:prstGeom>
            <a:noFill/>
            <a:effectLst/>
          </p:spPr>
          <p:txBody>
            <a:bodyPr wrap="square" rtlCol="0">
              <a:spAutoFit/>
            </a:bodyPr>
            <a:lstStyle/>
            <a:p>
              <a:pPr algn="ctr"/>
              <a:r>
                <a:rPr lang="en-US" sz="500" dirty="0">
                  <a:solidFill>
                    <a:schemeClr val="bg2">
                      <a:lumMod val="25000"/>
                    </a:schemeClr>
                  </a:solidFill>
                </a:rPr>
                <a:t>60 GHz</a:t>
              </a:r>
            </a:p>
          </p:txBody>
        </p:sp>
        <p:sp>
          <p:nvSpPr>
            <p:cNvPr id="25" name="Rectangle 24"/>
            <p:cNvSpPr/>
            <p:nvPr/>
          </p:nvSpPr>
          <p:spPr>
            <a:xfrm>
              <a:off x="2700719" y="3134104"/>
              <a:ext cx="244871" cy="316028"/>
            </a:xfrm>
            <a:prstGeom prst="rect">
              <a:avLst/>
            </a:prstGeom>
            <a:solidFill>
              <a:schemeClr val="tx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p>
          </p:txBody>
        </p:sp>
        <p:sp>
          <p:nvSpPr>
            <p:cNvPr id="26" name="TextBox 25"/>
            <p:cNvSpPr txBox="1"/>
            <p:nvPr/>
          </p:nvSpPr>
          <p:spPr>
            <a:xfrm>
              <a:off x="2283135" y="2633002"/>
              <a:ext cx="1493566" cy="362861"/>
            </a:xfrm>
            <a:prstGeom prst="rect">
              <a:avLst/>
            </a:prstGeom>
            <a:noFill/>
            <a:effectLst/>
          </p:spPr>
          <p:txBody>
            <a:bodyPr wrap="square" rtlCol="0">
              <a:spAutoFit/>
            </a:bodyPr>
            <a:lstStyle/>
            <a:p>
              <a:pPr algn="ctr"/>
              <a:r>
                <a:rPr lang="en-US" sz="500" dirty="0">
                  <a:solidFill>
                    <a:schemeClr val="bg2">
                      <a:lumMod val="25000"/>
                    </a:schemeClr>
                  </a:solidFill>
                </a:rPr>
                <a:t>70 &amp; 90 GHz</a:t>
              </a:r>
            </a:p>
          </p:txBody>
        </p:sp>
        <p:cxnSp>
          <p:nvCxnSpPr>
            <p:cNvPr id="27" name="Straight Arrow Connector 26"/>
            <p:cNvCxnSpPr/>
            <p:nvPr/>
          </p:nvCxnSpPr>
          <p:spPr>
            <a:xfrm>
              <a:off x="2815832" y="2955582"/>
              <a:ext cx="945" cy="181633"/>
            </a:xfrm>
            <a:prstGeom prst="straightConnector1">
              <a:avLst/>
            </a:prstGeom>
            <a:ln w="6350">
              <a:headEnd type="none"/>
              <a:tailEnd type="triangle" w="sm" len="sm"/>
            </a:ln>
            <a:effectLst/>
          </p:spPr>
          <p:style>
            <a:lnRef idx="1">
              <a:schemeClr val="dk1"/>
            </a:lnRef>
            <a:fillRef idx="0">
              <a:schemeClr val="dk1"/>
            </a:fillRef>
            <a:effectRef idx="0">
              <a:schemeClr val="dk1"/>
            </a:effectRef>
            <a:fontRef idx="minor">
              <a:schemeClr val="tx1"/>
            </a:fontRef>
          </p:style>
        </p:cxnSp>
        <p:sp>
          <p:nvSpPr>
            <p:cNvPr id="28" name="Rectangle 27"/>
            <p:cNvSpPr/>
            <p:nvPr/>
          </p:nvSpPr>
          <p:spPr>
            <a:xfrm>
              <a:off x="3049015" y="3134104"/>
              <a:ext cx="244871" cy="316028"/>
            </a:xfrm>
            <a:prstGeom prst="rect">
              <a:avLst/>
            </a:prstGeom>
            <a:solidFill>
              <a:schemeClr val="tx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p>
          </p:txBody>
        </p:sp>
        <p:cxnSp>
          <p:nvCxnSpPr>
            <p:cNvPr id="29" name="Straight Arrow Connector 28"/>
            <p:cNvCxnSpPr/>
            <p:nvPr/>
          </p:nvCxnSpPr>
          <p:spPr>
            <a:xfrm>
              <a:off x="3149371" y="2953365"/>
              <a:ext cx="945" cy="181633"/>
            </a:xfrm>
            <a:prstGeom prst="straightConnector1">
              <a:avLst/>
            </a:prstGeom>
            <a:ln w="6350">
              <a:headEnd type="none"/>
              <a:tailEnd type="triangle" w="sm" len="sm"/>
            </a:ln>
            <a:effectLst/>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578886" y="2723082"/>
              <a:ext cx="1041627" cy="362861"/>
            </a:xfrm>
            <a:prstGeom prst="rect">
              <a:avLst/>
            </a:prstGeom>
            <a:noFill/>
            <a:effectLst/>
          </p:spPr>
          <p:txBody>
            <a:bodyPr wrap="square" rtlCol="0">
              <a:spAutoFit/>
            </a:bodyPr>
            <a:lstStyle/>
            <a:p>
              <a:pPr algn="ctr"/>
              <a:r>
                <a:rPr lang="en-US" sz="500" dirty="0">
                  <a:solidFill>
                    <a:schemeClr val="bg2">
                      <a:lumMod val="25000"/>
                    </a:schemeClr>
                  </a:solidFill>
                </a:rPr>
                <a:t>39 GHz</a:t>
              </a:r>
            </a:p>
          </p:txBody>
        </p:sp>
        <p:sp>
          <p:nvSpPr>
            <p:cNvPr id="31" name="Rectangle 30"/>
            <p:cNvSpPr/>
            <p:nvPr/>
          </p:nvSpPr>
          <p:spPr>
            <a:xfrm>
              <a:off x="880260" y="3133250"/>
              <a:ext cx="260285" cy="316028"/>
            </a:xfrm>
            <a:prstGeom prst="rect">
              <a:avLst/>
            </a:prstGeom>
            <a:solidFill>
              <a:schemeClr val="tx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 dirty="0"/>
            </a:p>
          </p:txBody>
        </p:sp>
      </p:grpSp>
      <p:sp>
        <p:nvSpPr>
          <p:cNvPr id="40" name="TextBox 39"/>
          <p:cNvSpPr txBox="1"/>
          <p:nvPr/>
        </p:nvSpPr>
        <p:spPr>
          <a:xfrm>
            <a:off x="4701826" y="3469664"/>
            <a:ext cx="1895260" cy="430887"/>
          </a:xfrm>
          <a:prstGeom prst="rect">
            <a:avLst/>
          </a:prstGeom>
          <a:solidFill>
            <a:schemeClr val="tx2"/>
          </a:solidFill>
        </p:spPr>
        <p:txBody>
          <a:bodyPr wrap="square" rtlCol="0">
            <a:spAutoFit/>
          </a:bodyPr>
          <a:lstStyle/>
          <a:p>
            <a:pPr algn="ctr">
              <a:spcAft>
                <a:spcPts val="600"/>
              </a:spcAft>
            </a:pPr>
            <a:r>
              <a:rPr lang="en-US" sz="1100" dirty="0">
                <a:solidFill>
                  <a:schemeClr val="bg1"/>
                </a:solidFill>
                <a:latin typeface="+mj-lt"/>
              </a:rPr>
              <a:t>OTA Calibration</a:t>
            </a:r>
            <a:br>
              <a:rPr lang="en-US" sz="1100" dirty="0">
                <a:solidFill>
                  <a:schemeClr val="bg1"/>
                </a:solidFill>
                <a:latin typeface="+mj-lt"/>
              </a:rPr>
            </a:br>
            <a:r>
              <a:rPr lang="en-US" sz="1100" dirty="0">
                <a:solidFill>
                  <a:schemeClr val="bg1"/>
                </a:solidFill>
                <a:latin typeface="+mj-lt"/>
              </a:rPr>
              <a:t>and Control</a:t>
            </a:r>
          </a:p>
        </p:txBody>
      </p:sp>
      <p:grpSp>
        <p:nvGrpSpPr>
          <p:cNvPr id="61" name="Group 60"/>
          <p:cNvGrpSpPr>
            <a:grpSpLocks noChangeAspect="1"/>
          </p:cNvGrpSpPr>
          <p:nvPr/>
        </p:nvGrpSpPr>
        <p:grpSpPr>
          <a:xfrm>
            <a:off x="5431266" y="3967714"/>
            <a:ext cx="1356658" cy="1025736"/>
            <a:chOff x="7342547" y="1568477"/>
            <a:chExt cx="1374792" cy="2028130"/>
          </a:xfrm>
        </p:grpSpPr>
        <p:cxnSp>
          <p:nvCxnSpPr>
            <p:cNvPr id="64" name="Straight Connector 63"/>
            <p:cNvCxnSpPr/>
            <p:nvPr/>
          </p:nvCxnSpPr>
          <p:spPr>
            <a:xfrm>
              <a:off x="7831906" y="1568477"/>
              <a:ext cx="0" cy="1628189"/>
            </a:xfrm>
            <a:prstGeom prst="line">
              <a:avLst/>
            </a:prstGeom>
            <a:ln w="12700" cmpd="sng">
              <a:solidFill>
                <a:srgbClr val="0066A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881587" y="2222405"/>
              <a:ext cx="835752" cy="608550"/>
            </a:xfrm>
            <a:prstGeom prst="rect">
              <a:avLst/>
            </a:prstGeom>
            <a:noFill/>
          </p:spPr>
          <p:txBody>
            <a:bodyPr wrap="square" lIns="0" rIns="0" rtlCol="0">
              <a:spAutoFit/>
            </a:bodyPr>
            <a:lstStyle/>
            <a:p>
              <a:r>
                <a:rPr lang="en-US" sz="700" dirty="0">
                  <a:solidFill>
                    <a:schemeClr val="bg2">
                      <a:lumMod val="25000"/>
                    </a:schemeClr>
                  </a:solidFill>
                </a:rPr>
                <a:t>Phase</a:t>
              </a:r>
            </a:p>
            <a:p>
              <a:r>
                <a:rPr lang="en-US" sz="700" dirty="0">
                  <a:solidFill>
                    <a:schemeClr val="bg2">
                      <a:lumMod val="25000"/>
                    </a:schemeClr>
                  </a:solidFill>
                </a:rPr>
                <a:t>Noise</a:t>
              </a:r>
            </a:p>
          </p:txBody>
        </p:sp>
        <p:cxnSp>
          <p:nvCxnSpPr>
            <p:cNvPr id="66" name="Straight Connector 65"/>
            <p:cNvCxnSpPr/>
            <p:nvPr/>
          </p:nvCxnSpPr>
          <p:spPr>
            <a:xfrm>
              <a:off x="7342547" y="1568477"/>
              <a:ext cx="0" cy="2028130"/>
            </a:xfrm>
            <a:prstGeom prst="line">
              <a:avLst/>
            </a:prstGeom>
            <a:ln w="12700" cmpd="sng">
              <a:solidFill>
                <a:srgbClr val="0066A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a:off x="4734851" y="2924942"/>
            <a:ext cx="1867222" cy="2172127"/>
            <a:chOff x="6900384" y="1192807"/>
            <a:chExt cx="1520266" cy="1307152"/>
          </a:xfrm>
        </p:grpSpPr>
        <p:grpSp>
          <p:nvGrpSpPr>
            <p:cNvPr id="73" name="Group 72"/>
            <p:cNvGrpSpPr/>
            <p:nvPr/>
          </p:nvGrpSpPr>
          <p:grpSpPr>
            <a:xfrm>
              <a:off x="6900384" y="1197057"/>
              <a:ext cx="765015" cy="1302902"/>
              <a:chOff x="6900384" y="1197057"/>
              <a:chExt cx="765015" cy="1302902"/>
            </a:xfrm>
          </p:grpSpPr>
          <p:sp>
            <p:nvSpPr>
              <p:cNvPr id="77" name="Freeform 76"/>
              <p:cNvSpPr/>
              <p:nvPr/>
            </p:nvSpPr>
            <p:spPr>
              <a:xfrm>
                <a:off x="6900384" y="2454240"/>
                <a:ext cx="574365" cy="45719"/>
              </a:xfrm>
              <a:custGeom>
                <a:avLst/>
                <a:gdLst>
                  <a:gd name="connsiteX0" fmla="*/ 0 w 1017523"/>
                  <a:gd name="connsiteY0" fmla="*/ 234962 h 735537"/>
                  <a:gd name="connsiteX1" fmla="*/ 52754 w 1017523"/>
                  <a:gd name="connsiteY1" fmla="*/ 340470 h 735537"/>
                  <a:gd name="connsiteX2" fmla="*/ 87923 w 1017523"/>
                  <a:gd name="connsiteY2" fmla="*/ 258408 h 735537"/>
                  <a:gd name="connsiteX3" fmla="*/ 117231 w 1017523"/>
                  <a:gd name="connsiteY3" fmla="*/ 164623 h 735537"/>
                  <a:gd name="connsiteX4" fmla="*/ 117231 w 1017523"/>
                  <a:gd name="connsiteY4" fmla="*/ 205654 h 735537"/>
                  <a:gd name="connsiteX5" fmla="*/ 152400 w 1017523"/>
                  <a:gd name="connsiteY5" fmla="*/ 59116 h 735537"/>
                  <a:gd name="connsiteX6" fmla="*/ 152400 w 1017523"/>
                  <a:gd name="connsiteY6" fmla="*/ 152900 h 735537"/>
                  <a:gd name="connsiteX7" fmla="*/ 164123 w 1017523"/>
                  <a:gd name="connsiteY7" fmla="*/ 293577 h 735537"/>
                  <a:gd name="connsiteX8" fmla="*/ 187569 w 1017523"/>
                  <a:gd name="connsiteY8" fmla="*/ 445977 h 735537"/>
                  <a:gd name="connsiteX9" fmla="*/ 187569 w 1017523"/>
                  <a:gd name="connsiteY9" fmla="*/ 363916 h 735537"/>
                  <a:gd name="connsiteX10" fmla="*/ 205154 w 1017523"/>
                  <a:gd name="connsiteY10" fmla="*/ 440116 h 735537"/>
                  <a:gd name="connsiteX11" fmla="*/ 205154 w 1017523"/>
                  <a:gd name="connsiteY11" fmla="*/ 533900 h 735537"/>
                  <a:gd name="connsiteX12" fmla="*/ 257908 w 1017523"/>
                  <a:gd name="connsiteY12" fmla="*/ 281854 h 735537"/>
                  <a:gd name="connsiteX13" fmla="*/ 293077 w 1017523"/>
                  <a:gd name="connsiteY13" fmla="*/ 111870 h 735537"/>
                  <a:gd name="connsiteX14" fmla="*/ 293077 w 1017523"/>
                  <a:gd name="connsiteY14" fmla="*/ 500 h 735537"/>
                  <a:gd name="connsiteX15" fmla="*/ 316523 w 1017523"/>
                  <a:gd name="connsiteY15" fmla="*/ 76700 h 735537"/>
                  <a:gd name="connsiteX16" fmla="*/ 316523 w 1017523"/>
                  <a:gd name="connsiteY16" fmla="*/ 211516 h 735537"/>
                  <a:gd name="connsiteX17" fmla="*/ 334108 w 1017523"/>
                  <a:gd name="connsiteY17" fmla="*/ 340470 h 735537"/>
                  <a:gd name="connsiteX18" fmla="*/ 339969 w 1017523"/>
                  <a:gd name="connsiteY18" fmla="*/ 270131 h 735537"/>
                  <a:gd name="connsiteX19" fmla="*/ 351693 w 1017523"/>
                  <a:gd name="connsiteY19" fmla="*/ 229100 h 735537"/>
                  <a:gd name="connsiteX20" fmla="*/ 351693 w 1017523"/>
                  <a:gd name="connsiteY20" fmla="*/ 270131 h 735537"/>
                  <a:gd name="connsiteX21" fmla="*/ 357554 w 1017523"/>
                  <a:gd name="connsiteY21" fmla="*/ 346331 h 735537"/>
                  <a:gd name="connsiteX22" fmla="*/ 369277 w 1017523"/>
                  <a:gd name="connsiteY22" fmla="*/ 416670 h 735537"/>
                  <a:gd name="connsiteX23" fmla="*/ 386862 w 1017523"/>
                  <a:gd name="connsiteY23" fmla="*/ 358054 h 735537"/>
                  <a:gd name="connsiteX24" fmla="*/ 392723 w 1017523"/>
                  <a:gd name="connsiteY24" fmla="*/ 258408 h 735537"/>
                  <a:gd name="connsiteX25" fmla="*/ 410308 w 1017523"/>
                  <a:gd name="connsiteY25" fmla="*/ 164623 h 735537"/>
                  <a:gd name="connsiteX26" fmla="*/ 410308 w 1017523"/>
                  <a:gd name="connsiteY26" fmla="*/ 240823 h 735537"/>
                  <a:gd name="connsiteX27" fmla="*/ 410308 w 1017523"/>
                  <a:gd name="connsiteY27" fmla="*/ 281854 h 735537"/>
                  <a:gd name="connsiteX28" fmla="*/ 410308 w 1017523"/>
                  <a:gd name="connsiteY28" fmla="*/ 299439 h 735537"/>
                  <a:gd name="connsiteX29" fmla="*/ 439616 w 1017523"/>
                  <a:gd name="connsiteY29" fmla="*/ 510454 h 735537"/>
                  <a:gd name="connsiteX30" fmla="*/ 457200 w 1017523"/>
                  <a:gd name="connsiteY30" fmla="*/ 733193 h 735537"/>
                  <a:gd name="connsiteX31" fmla="*/ 463062 w 1017523"/>
                  <a:gd name="connsiteY31" fmla="*/ 621823 h 735537"/>
                  <a:gd name="connsiteX32" fmla="*/ 474785 w 1017523"/>
                  <a:gd name="connsiteY32" fmla="*/ 533900 h 735537"/>
                  <a:gd name="connsiteX33" fmla="*/ 486508 w 1017523"/>
                  <a:gd name="connsiteY33" fmla="*/ 387362 h 735537"/>
                  <a:gd name="connsiteX34" fmla="*/ 498231 w 1017523"/>
                  <a:gd name="connsiteY34" fmla="*/ 475285 h 735537"/>
                  <a:gd name="connsiteX35" fmla="*/ 498231 w 1017523"/>
                  <a:gd name="connsiteY35" fmla="*/ 375639 h 735537"/>
                  <a:gd name="connsiteX36" fmla="*/ 498231 w 1017523"/>
                  <a:gd name="connsiteY36" fmla="*/ 246685 h 735537"/>
                  <a:gd name="connsiteX37" fmla="*/ 515816 w 1017523"/>
                  <a:gd name="connsiteY37" fmla="*/ 82562 h 735537"/>
                  <a:gd name="connsiteX38" fmla="*/ 515816 w 1017523"/>
                  <a:gd name="connsiteY38" fmla="*/ 23946 h 735537"/>
                  <a:gd name="connsiteX39" fmla="*/ 515816 w 1017523"/>
                  <a:gd name="connsiteY39" fmla="*/ 147039 h 735537"/>
                  <a:gd name="connsiteX40" fmla="*/ 545123 w 1017523"/>
                  <a:gd name="connsiteY40" fmla="*/ 246685 h 735537"/>
                  <a:gd name="connsiteX41" fmla="*/ 545123 w 1017523"/>
                  <a:gd name="connsiteY41" fmla="*/ 346331 h 735537"/>
                  <a:gd name="connsiteX42" fmla="*/ 562708 w 1017523"/>
                  <a:gd name="connsiteY42" fmla="*/ 422531 h 735537"/>
                  <a:gd name="connsiteX43" fmla="*/ 568569 w 1017523"/>
                  <a:gd name="connsiteY43" fmla="*/ 363916 h 735537"/>
                  <a:gd name="connsiteX44" fmla="*/ 597877 w 1017523"/>
                  <a:gd name="connsiteY44" fmla="*/ 199793 h 735537"/>
                  <a:gd name="connsiteX45" fmla="*/ 633046 w 1017523"/>
                  <a:gd name="connsiteY45" fmla="*/ 35670 h 735537"/>
                  <a:gd name="connsiteX46" fmla="*/ 633046 w 1017523"/>
                  <a:gd name="connsiteY46" fmla="*/ 193931 h 735537"/>
                  <a:gd name="connsiteX47" fmla="*/ 633046 w 1017523"/>
                  <a:gd name="connsiteY47" fmla="*/ 223239 h 735537"/>
                  <a:gd name="connsiteX48" fmla="*/ 633046 w 1017523"/>
                  <a:gd name="connsiteY48" fmla="*/ 311162 h 735537"/>
                  <a:gd name="connsiteX49" fmla="*/ 633046 w 1017523"/>
                  <a:gd name="connsiteY49" fmla="*/ 358054 h 735537"/>
                  <a:gd name="connsiteX50" fmla="*/ 656493 w 1017523"/>
                  <a:gd name="connsiteY50" fmla="*/ 422531 h 735537"/>
                  <a:gd name="connsiteX51" fmla="*/ 662354 w 1017523"/>
                  <a:gd name="connsiteY51" fmla="*/ 399085 h 735537"/>
                  <a:gd name="connsiteX52" fmla="*/ 662354 w 1017523"/>
                  <a:gd name="connsiteY52" fmla="*/ 322885 h 735537"/>
                  <a:gd name="connsiteX53" fmla="*/ 668216 w 1017523"/>
                  <a:gd name="connsiteY53" fmla="*/ 281854 h 735537"/>
                  <a:gd name="connsiteX54" fmla="*/ 668216 w 1017523"/>
                  <a:gd name="connsiteY54" fmla="*/ 299439 h 735537"/>
                  <a:gd name="connsiteX55" fmla="*/ 691662 w 1017523"/>
                  <a:gd name="connsiteY55" fmla="*/ 346331 h 735537"/>
                  <a:gd name="connsiteX56" fmla="*/ 691662 w 1017523"/>
                  <a:gd name="connsiteY56" fmla="*/ 281854 h 735537"/>
                  <a:gd name="connsiteX57" fmla="*/ 697523 w 1017523"/>
                  <a:gd name="connsiteY57" fmla="*/ 234962 h 735537"/>
                  <a:gd name="connsiteX58" fmla="*/ 720969 w 1017523"/>
                  <a:gd name="connsiteY58" fmla="*/ 270131 h 735537"/>
                  <a:gd name="connsiteX59" fmla="*/ 720969 w 1017523"/>
                  <a:gd name="connsiteY59" fmla="*/ 311162 h 735537"/>
                  <a:gd name="connsiteX60" fmla="*/ 738554 w 1017523"/>
                  <a:gd name="connsiteY60" fmla="*/ 340470 h 735537"/>
                  <a:gd name="connsiteX61" fmla="*/ 738554 w 1017523"/>
                  <a:gd name="connsiteY61" fmla="*/ 399085 h 735537"/>
                  <a:gd name="connsiteX62" fmla="*/ 744416 w 1017523"/>
                  <a:gd name="connsiteY62" fmla="*/ 457700 h 735537"/>
                  <a:gd name="connsiteX63" fmla="*/ 750277 w 1017523"/>
                  <a:gd name="connsiteY63" fmla="*/ 475285 h 735537"/>
                  <a:gd name="connsiteX64" fmla="*/ 750277 w 1017523"/>
                  <a:gd name="connsiteY64" fmla="*/ 428393 h 735537"/>
                  <a:gd name="connsiteX65" fmla="*/ 756139 w 1017523"/>
                  <a:gd name="connsiteY65" fmla="*/ 387362 h 735537"/>
                  <a:gd name="connsiteX66" fmla="*/ 773723 w 1017523"/>
                  <a:gd name="connsiteY66" fmla="*/ 287716 h 735537"/>
                  <a:gd name="connsiteX67" fmla="*/ 773723 w 1017523"/>
                  <a:gd name="connsiteY67" fmla="*/ 287716 h 735537"/>
                  <a:gd name="connsiteX68" fmla="*/ 773723 w 1017523"/>
                  <a:gd name="connsiteY68" fmla="*/ 252546 h 735537"/>
                  <a:gd name="connsiteX69" fmla="*/ 820616 w 1017523"/>
                  <a:gd name="connsiteY69" fmla="*/ 176346 h 735537"/>
                  <a:gd name="connsiteX70" fmla="*/ 820616 w 1017523"/>
                  <a:gd name="connsiteY70" fmla="*/ 205654 h 735537"/>
                  <a:gd name="connsiteX71" fmla="*/ 820616 w 1017523"/>
                  <a:gd name="connsiteY71" fmla="*/ 229100 h 735537"/>
                  <a:gd name="connsiteX72" fmla="*/ 820616 w 1017523"/>
                  <a:gd name="connsiteY72" fmla="*/ 258408 h 735537"/>
                  <a:gd name="connsiteX73" fmla="*/ 820616 w 1017523"/>
                  <a:gd name="connsiteY73" fmla="*/ 317023 h 735537"/>
                  <a:gd name="connsiteX74" fmla="*/ 820616 w 1017523"/>
                  <a:gd name="connsiteY74" fmla="*/ 363916 h 735537"/>
                  <a:gd name="connsiteX75" fmla="*/ 820616 w 1017523"/>
                  <a:gd name="connsiteY75" fmla="*/ 428393 h 735537"/>
                  <a:gd name="connsiteX76" fmla="*/ 849923 w 1017523"/>
                  <a:gd name="connsiteY76" fmla="*/ 545623 h 735537"/>
                  <a:gd name="connsiteX77" fmla="*/ 849923 w 1017523"/>
                  <a:gd name="connsiteY77" fmla="*/ 528039 h 735537"/>
                  <a:gd name="connsiteX78" fmla="*/ 849923 w 1017523"/>
                  <a:gd name="connsiteY78" fmla="*/ 451839 h 735537"/>
                  <a:gd name="connsiteX79" fmla="*/ 849923 w 1017523"/>
                  <a:gd name="connsiteY79" fmla="*/ 445977 h 735537"/>
                  <a:gd name="connsiteX80" fmla="*/ 849923 w 1017523"/>
                  <a:gd name="connsiteY80" fmla="*/ 551485 h 735537"/>
                  <a:gd name="connsiteX81" fmla="*/ 873369 w 1017523"/>
                  <a:gd name="connsiteY81" fmla="*/ 434254 h 735537"/>
                  <a:gd name="connsiteX82" fmla="*/ 873369 w 1017523"/>
                  <a:gd name="connsiteY82" fmla="*/ 369777 h 735537"/>
                  <a:gd name="connsiteX83" fmla="*/ 879231 w 1017523"/>
                  <a:gd name="connsiteY83" fmla="*/ 545623 h 735537"/>
                  <a:gd name="connsiteX84" fmla="*/ 1008185 w 1017523"/>
                  <a:gd name="connsiteY84" fmla="*/ 229100 h 735537"/>
                  <a:gd name="connsiteX85" fmla="*/ 1008185 w 1017523"/>
                  <a:gd name="connsiteY85" fmla="*/ 211516 h 735537"/>
                  <a:gd name="connsiteX86" fmla="*/ 1014046 w 1017523"/>
                  <a:gd name="connsiteY86" fmla="*/ 281854 h 735537"/>
                  <a:gd name="connsiteX87" fmla="*/ 1014046 w 1017523"/>
                  <a:gd name="connsiteY87" fmla="*/ 334608 h 735537"/>
                  <a:gd name="connsiteX88" fmla="*/ 1014046 w 1017523"/>
                  <a:gd name="connsiteY88" fmla="*/ 416670 h 73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17523" h="735537">
                    <a:moveTo>
                      <a:pt x="0" y="234962"/>
                    </a:moveTo>
                    <a:cubicBezTo>
                      <a:pt x="19050" y="285762"/>
                      <a:pt x="38100" y="336562"/>
                      <a:pt x="52754" y="340470"/>
                    </a:cubicBezTo>
                    <a:cubicBezTo>
                      <a:pt x="67408" y="344378"/>
                      <a:pt x="77177" y="287716"/>
                      <a:pt x="87923" y="258408"/>
                    </a:cubicBezTo>
                    <a:cubicBezTo>
                      <a:pt x="98669" y="229100"/>
                      <a:pt x="112346" y="173415"/>
                      <a:pt x="117231" y="164623"/>
                    </a:cubicBezTo>
                    <a:cubicBezTo>
                      <a:pt x="122116" y="155831"/>
                      <a:pt x="111370" y="223238"/>
                      <a:pt x="117231" y="205654"/>
                    </a:cubicBezTo>
                    <a:cubicBezTo>
                      <a:pt x="123092" y="188070"/>
                      <a:pt x="146539" y="67908"/>
                      <a:pt x="152400" y="59116"/>
                    </a:cubicBezTo>
                    <a:cubicBezTo>
                      <a:pt x="158261" y="50324"/>
                      <a:pt x="150446" y="113823"/>
                      <a:pt x="152400" y="152900"/>
                    </a:cubicBezTo>
                    <a:cubicBezTo>
                      <a:pt x="154354" y="191977"/>
                      <a:pt x="158262" y="244731"/>
                      <a:pt x="164123" y="293577"/>
                    </a:cubicBezTo>
                    <a:cubicBezTo>
                      <a:pt x="169984" y="342423"/>
                      <a:pt x="183661" y="434254"/>
                      <a:pt x="187569" y="445977"/>
                    </a:cubicBezTo>
                    <a:cubicBezTo>
                      <a:pt x="191477" y="457700"/>
                      <a:pt x="184638" y="364893"/>
                      <a:pt x="187569" y="363916"/>
                    </a:cubicBezTo>
                    <a:cubicBezTo>
                      <a:pt x="190500" y="362939"/>
                      <a:pt x="202223" y="411785"/>
                      <a:pt x="205154" y="440116"/>
                    </a:cubicBezTo>
                    <a:cubicBezTo>
                      <a:pt x="208085" y="468447"/>
                      <a:pt x="196362" y="560277"/>
                      <a:pt x="205154" y="533900"/>
                    </a:cubicBezTo>
                    <a:cubicBezTo>
                      <a:pt x="213946" y="507523"/>
                      <a:pt x="243254" y="352192"/>
                      <a:pt x="257908" y="281854"/>
                    </a:cubicBezTo>
                    <a:cubicBezTo>
                      <a:pt x="272562" y="211516"/>
                      <a:pt x="287216" y="158762"/>
                      <a:pt x="293077" y="111870"/>
                    </a:cubicBezTo>
                    <a:cubicBezTo>
                      <a:pt x="298938" y="64978"/>
                      <a:pt x="289169" y="6362"/>
                      <a:pt x="293077" y="500"/>
                    </a:cubicBezTo>
                    <a:cubicBezTo>
                      <a:pt x="296985" y="-5362"/>
                      <a:pt x="312615" y="41531"/>
                      <a:pt x="316523" y="76700"/>
                    </a:cubicBezTo>
                    <a:cubicBezTo>
                      <a:pt x="320431" y="111869"/>
                      <a:pt x="313592" y="167554"/>
                      <a:pt x="316523" y="211516"/>
                    </a:cubicBezTo>
                    <a:cubicBezTo>
                      <a:pt x="319454" y="255478"/>
                      <a:pt x="330200" y="330701"/>
                      <a:pt x="334108" y="340470"/>
                    </a:cubicBezTo>
                    <a:cubicBezTo>
                      <a:pt x="338016" y="350239"/>
                      <a:pt x="337038" y="288693"/>
                      <a:pt x="339969" y="270131"/>
                    </a:cubicBezTo>
                    <a:cubicBezTo>
                      <a:pt x="342900" y="251569"/>
                      <a:pt x="349739" y="229100"/>
                      <a:pt x="351693" y="229100"/>
                    </a:cubicBezTo>
                    <a:cubicBezTo>
                      <a:pt x="353647" y="229100"/>
                      <a:pt x="350716" y="250593"/>
                      <a:pt x="351693" y="270131"/>
                    </a:cubicBezTo>
                    <a:cubicBezTo>
                      <a:pt x="352670" y="289669"/>
                      <a:pt x="354623" y="321908"/>
                      <a:pt x="357554" y="346331"/>
                    </a:cubicBezTo>
                    <a:cubicBezTo>
                      <a:pt x="360485" y="370754"/>
                      <a:pt x="364392" y="414716"/>
                      <a:pt x="369277" y="416670"/>
                    </a:cubicBezTo>
                    <a:cubicBezTo>
                      <a:pt x="374162" y="418624"/>
                      <a:pt x="382954" y="384431"/>
                      <a:pt x="386862" y="358054"/>
                    </a:cubicBezTo>
                    <a:cubicBezTo>
                      <a:pt x="390770" y="331677"/>
                      <a:pt x="388815" y="290646"/>
                      <a:pt x="392723" y="258408"/>
                    </a:cubicBezTo>
                    <a:cubicBezTo>
                      <a:pt x="396631" y="226170"/>
                      <a:pt x="407377" y="167554"/>
                      <a:pt x="410308" y="164623"/>
                    </a:cubicBezTo>
                    <a:lnTo>
                      <a:pt x="410308" y="240823"/>
                    </a:lnTo>
                    <a:lnTo>
                      <a:pt x="410308" y="281854"/>
                    </a:lnTo>
                    <a:cubicBezTo>
                      <a:pt x="410308" y="291623"/>
                      <a:pt x="405423" y="261339"/>
                      <a:pt x="410308" y="299439"/>
                    </a:cubicBezTo>
                    <a:cubicBezTo>
                      <a:pt x="415193" y="337539"/>
                      <a:pt x="431801" y="438162"/>
                      <a:pt x="439616" y="510454"/>
                    </a:cubicBezTo>
                    <a:cubicBezTo>
                      <a:pt x="447431" y="582746"/>
                      <a:pt x="453292" y="714632"/>
                      <a:pt x="457200" y="733193"/>
                    </a:cubicBezTo>
                    <a:cubicBezTo>
                      <a:pt x="461108" y="751754"/>
                      <a:pt x="460131" y="655039"/>
                      <a:pt x="463062" y="621823"/>
                    </a:cubicBezTo>
                    <a:cubicBezTo>
                      <a:pt x="465993" y="588607"/>
                      <a:pt x="470877" y="572977"/>
                      <a:pt x="474785" y="533900"/>
                    </a:cubicBezTo>
                    <a:cubicBezTo>
                      <a:pt x="478693" y="494823"/>
                      <a:pt x="482600" y="397131"/>
                      <a:pt x="486508" y="387362"/>
                    </a:cubicBezTo>
                    <a:cubicBezTo>
                      <a:pt x="490416" y="377593"/>
                      <a:pt x="496277" y="477239"/>
                      <a:pt x="498231" y="475285"/>
                    </a:cubicBezTo>
                    <a:lnTo>
                      <a:pt x="498231" y="375639"/>
                    </a:lnTo>
                    <a:cubicBezTo>
                      <a:pt x="498231" y="337539"/>
                      <a:pt x="495300" y="295531"/>
                      <a:pt x="498231" y="246685"/>
                    </a:cubicBezTo>
                    <a:cubicBezTo>
                      <a:pt x="501162" y="197839"/>
                      <a:pt x="512885" y="119685"/>
                      <a:pt x="515816" y="82562"/>
                    </a:cubicBezTo>
                    <a:cubicBezTo>
                      <a:pt x="518747" y="45439"/>
                      <a:pt x="515816" y="23946"/>
                      <a:pt x="515816" y="23946"/>
                    </a:cubicBezTo>
                    <a:cubicBezTo>
                      <a:pt x="515816" y="34692"/>
                      <a:pt x="510932" y="109916"/>
                      <a:pt x="515816" y="147039"/>
                    </a:cubicBezTo>
                    <a:cubicBezTo>
                      <a:pt x="520700" y="184162"/>
                      <a:pt x="540239" y="213470"/>
                      <a:pt x="545123" y="246685"/>
                    </a:cubicBezTo>
                    <a:cubicBezTo>
                      <a:pt x="550008" y="279900"/>
                      <a:pt x="542192" y="317023"/>
                      <a:pt x="545123" y="346331"/>
                    </a:cubicBezTo>
                    <a:cubicBezTo>
                      <a:pt x="548054" y="375639"/>
                      <a:pt x="558800" y="419600"/>
                      <a:pt x="562708" y="422531"/>
                    </a:cubicBezTo>
                    <a:cubicBezTo>
                      <a:pt x="566616" y="425462"/>
                      <a:pt x="562707" y="401039"/>
                      <a:pt x="568569" y="363916"/>
                    </a:cubicBezTo>
                    <a:cubicBezTo>
                      <a:pt x="574431" y="326793"/>
                      <a:pt x="587131" y="254501"/>
                      <a:pt x="597877" y="199793"/>
                    </a:cubicBezTo>
                    <a:cubicBezTo>
                      <a:pt x="608623" y="145085"/>
                      <a:pt x="627184" y="36647"/>
                      <a:pt x="633046" y="35670"/>
                    </a:cubicBezTo>
                    <a:cubicBezTo>
                      <a:pt x="638908" y="34693"/>
                      <a:pt x="633046" y="193931"/>
                      <a:pt x="633046" y="193931"/>
                    </a:cubicBezTo>
                    <a:lnTo>
                      <a:pt x="633046" y="223239"/>
                    </a:lnTo>
                    <a:lnTo>
                      <a:pt x="633046" y="311162"/>
                    </a:lnTo>
                    <a:cubicBezTo>
                      <a:pt x="633046" y="333631"/>
                      <a:pt x="629138" y="339493"/>
                      <a:pt x="633046" y="358054"/>
                    </a:cubicBezTo>
                    <a:cubicBezTo>
                      <a:pt x="636954" y="376615"/>
                      <a:pt x="651608" y="415693"/>
                      <a:pt x="656493" y="422531"/>
                    </a:cubicBezTo>
                    <a:cubicBezTo>
                      <a:pt x="661378" y="429370"/>
                      <a:pt x="661377" y="415693"/>
                      <a:pt x="662354" y="399085"/>
                    </a:cubicBezTo>
                    <a:cubicBezTo>
                      <a:pt x="663331" y="382477"/>
                      <a:pt x="661377" y="342423"/>
                      <a:pt x="662354" y="322885"/>
                    </a:cubicBezTo>
                    <a:cubicBezTo>
                      <a:pt x="663331" y="303347"/>
                      <a:pt x="667239" y="285762"/>
                      <a:pt x="668216" y="281854"/>
                    </a:cubicBezTo>
                    <a:cubicBezTo>
                      <a:pt x="669193" y="277946"/>
                      <a:pt x="664308" y="288693"/>
                      <a:pt x="668216" y="299439"/>
                    </a:cubicBezTo>
                    <a:cubicBezTo>
                      <a:pt x="672124" y="310185"/>
                      <a:pt x="687754" y="349262"/>
                      <a:pt x="691662" y="346331"/>
                    </a:cubicBezTo>
                    <a:cubicBezTo>
                      <a:pt x="695570" y="343400"/>
                      <a:pt x="690685" y="300415"/>
                      <a:pt x="691662" y="281854"/>
                    </a:cubicBezTo>
                    <a:cubicBezTo>
                      <a:pt x="692639" y="263293"/>
                      <a:pt x="692639" y="236916"/>
                      <a:pt x="697523" y="234962"/>
                    </a:cubicBezTo>
                    <a:cubicBezTo>
                      <a:pt x="702407" y="233008"/>
                      <a:pt x="717061" y="257431"/>
                      <a:pt x="720969" y="270131"/>
                    </a:cubicBezTo>
                    <a:cubicBezTo>
                      <a:pt x="724877" y="282831"/>
                      <a:pt x="718038" y="299439"/>
                      <a:pt x="720969" y="311162"/>
                    </a:cubicBezTo>
                    <a:cubicBezTo>
                      <a:pt x="723900" y="322885"/>
                      <a:pt x="735623" y="325816"/>
                      <a:pt x="738554" y="340470"/>
                    </a:cubicBezTo>
                    <a:cubicBezTo>
                      <a:pt x="741485" y="355124"/>
                      <a:pt x="737577" y="379547"/>
                      <a:pt x="738554" y="399085"/>
                    </a:cubicBezTo>
                    <a:cubicBezTo>
                      <a:pt x="739531" y="418623"/>
                      <a:pt x="742462" y="445000"/>
                      <a:pt x="744416" y="457700"/>
                    </a:cubicBezTo>
                    <a:cubicBezTo>
                      <a:pt x="746370" y="470400"/>
                      <a:pt x="749300" y="480169"/>
                      <a:pt x="750277" y="475285"/>
                    </a:cubicBezTo>
                    <a:cubicBezTo>
                      <a:pt x="751254" y="470401"/>
                      <a:pt x="749300" y="443047"/>
                      <a:pt x="750277" y="428393"/>
                    </a:cubicBezTo>
                    <a:cubicBezTo>
                      <a:pt x="751254" y="413739"/>
                      <a:pt x="752231" y="410808"/>
                      <a:pt x="756139" y="387362"/>
                    </a:cubicBezTo>
                    <a:cubicBezTo>
                      <a:pt x="760047" y="363916"/>
                      <a:pt x="773723" y="287716"/>
                      <a:pt x="773723" y="287716"/>
                    </a:cubicBezTo>
                    <a:lnTo>
                      <a:pt x="773723" y="287716"/>
                    </a:lnTo>
                    <a:cubicBezTo>
                      <a:pt x="773723" y="281854"/>
                      <a:pt x="765908" y="271108"/>
                      <a:pt x="773723" y="252546"/>
                    </a:cubicBezTo>
                    <a:cubicBezTo>
                      <a:pt x="781538" y="233984"/>
                      <a:pt x="812801" y="184161"/>
                      <a:pt x="820616" y="176346"/>
                    </a:cubicBezTo>
                    <a:lnTo>
                      <a:pt x="820616" y="205654"/>
                    </a:lnTo>
                    <a:lnTo>
                      <a:pt x="820616" y="229100"/>
                    </a:lnTo>
                    <a:lnTo>
                      <a:pt x="820616" y="258408"/>
                    </a:lnTo>
                    <a:lnTo>
                      <a:pt x="820616" y="317023"/>
                    </a:lnTo>
                    <a:lnTo>
                      <a:pt x="820616" y="363916"/>
                    </a:lnTo>
                    <a:cubicBezTo>
                      <a:pt x="820616" y="382478"/>
                      <a:pt x="815732" y="398109"/>
                      <a:pt x="820616" y="428393"/>
                    </a:cubicBezTo>
                    <a:cubicBezTo>
                      <a:pt x="825500" y="458677"/>
                      <a:pt x="845039" y="529015"/>
                      <a:pt x="849923" y="545623"/>
                    </a:cubicBezTo>
                    <a:cubicBezTo>
                      <a:pt x="854808" y="562231"/>
                      <a:pt x="849923" y="528039"/>
                      <a:pt x="849923" y="528039"/>
                    </a:cubicBezTo>
                    <a:lnTo>
                      <a:pt x="849923" y="451839"/>
                    </a:lnTo>
                    <a:lnTo>
                      <a:pt x="849923" y="445977"/>
                    </a:lnTo>
                    <a:cubicBezTo>
                      <a:pt x="849923" y="462585"/>
                      <a:pt x="846015" y="553439"/>
                      <a:pt x="849923" y="551485"/>
                    </a:cubicBezTo>
                    <a:cubicBezTo>
                      <a:pt x="853831" y="549531"/>
                      <a:pt x="869461" y="464539"/>
                      <a:pt x="873369" y="434254"/>
                    </a:cubicBezTo>
                    <a:cubicBezTo>
                      <a:pt x="877277" y="403969"/>
                      <a:pt x="872392" y="351216"/>
                      <a:pt x="873369" y="369777"/>
                    </a:cubicBezTo>
                    <a:cubicBezTo>
                      <a:pt x="874346" y="388338"/>
                      <a:pt x="856762" y="569069"/>
                      <a:pt x="879231" y="545623"/>
                    </a:cubicBezTo>
                    <a:cubicBezTo>
                      <a:pt x="901700" y="522177"/>
                      <a:pt x="986693" y="284785"/>
                      <a:pt x="1008185" y="229100"/>
                    </a:cubicBezTo>
                    <a:cubicBezTo>
                      <a:pt x="1029677" y="173415"/>
                      <a:pt x="1007208" y="202724"/>
                      <a:pt x="1008185" y="211516"/>
                    </a:cubicBezTo>
                    <a:cubicBezTo>
                      <a:pt x="1009162" y="220308"/>
                      <a:pt x="1013069" y="261339"/>
                      <a:pt x="1014046" y="281854"/>
                    </a:cubicBezTo>
                    <a:cubicBezTo>
                      <a:pt x="1015023" y="302369"/>
                      <a:pt x="1014046" y="334608"/>
                      <a:pt x="1014046" y="334608"/>
                    </a:cubicBezTo>
                    <a:lnTo>
                      <a:pt x="1014046" y="416670"/>
                    </a:lnTo>
                  </a:path>
                </a:pathLst>
              </a:custGeom>
              <a:noFill/>
              <a:ln>
                <a:solidFill>
                  <a:srgbClr val="0066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78" name="Arc 77"/>
              <p:cNvSpPr/>
              <p:nvPr/>
            </p:nvSpPr>
            <p:spPr>
              <a:xfrm>
                <a:off x="7266326" y="1197057"/>
                <a:ext cx="399073" cy="1277965"/>
              </a:xfrm>
              <a:prstGeom prst="arc">
                <a:avLst>
                  <a:gd name="adj1" fmla="val 21419794"/>
                  <a:gd name="adj2" fmla="val 5485977"/>
                </a:avLst>
              </a:prstGeom>
              <a:ln w="127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grpSp>
        <p:grpSp>
          <p:nvGrpSpPr>
            <p:cNvPr id="74" name="Group 73"/>
            <p:cNvGrpSpPr/>
            <p:nvPr/>
          </p:nvGrpSpPr>
          <p:grpSpPr>
            <a:xfrm flipH="1">
              <a:off x="7670403" y="1192807"/>
              <a:ext cx="750247" cy="1302902"/>
              <a:chOff x="7332434" y="1197057"/>
              <a:chExt cx="750247" cy="1302902"/>
            </a:xfrm>
          </p:grpSpPr>
          <p:sp>
            <p:nvSpPr>
              <p:cNvPr id="75" name="Freeform 74"/>
              <p:cNvSpPr/>
              <p:nvPr/>
            </p:nvSpPr>
            <p:spPr>
              <a:xfrm>
                <a:off x="7332434" y="2454240"/>
                <a:ext cx="574365" cy="45719"/>
              </a:xfrm>
              <a:custGeom>
                <a:avLst/>
                <a:gdLst>
                  <a:gd name="connsiteX0" fmla="*/ 0 w 1017523"/>
                  <a:gd name="connsiteY0" fmla="*/ 234962 h 735537"/>
                  <a:gd name="connsiteX1" fmla="*/ 52754 w 1017523"/>
                  <a:gd name="connsiteY1" fmla="*/ 340470 h 735537"/>
                  <a:gd name="connsiteX2" fmla="*/ 87923 w 1017523"/>
                  <a:gd name="connsiteY2" fmla="*/ 258408 h 735537"/>
                  <a:gd name="connsiteX3" fmla="*/ 117231 w 1017523"/>
                  <a:gd name="connsiteY3" fmla="*/ 164623 h 735537"/>
                  <a:gd name="connsiteX4" fmla="*/ 117231 w 1017523"/>
                  <a:gd name="connsiteY4" fmla="*/ 205654 h 735537"/>
                  <a:gd name="connsiteX5" fmla="*/ 152400 w 1017523"/>
                  <a:gd name="connsiteY5" fmla="*/ 59116 h 735537"/>
                  <a:gd name="connsiteX6" fmla="*/ 152400 w 1017523"/>
                  <a:gd name="connsiteY6" fmla="*/ 152900 h 735537"/>
                  <a:gd name="connsiteX7" fmla="*/ 164123 w 1017523"/>
                  <a:gd name="connsiteY7" fmla="*/ 293577 h 735537"/>
                  <a:gd name="connsiteX8" fmla="*/ 187569 w 1017523"/>
                  <a:gd name="connsiteY8" fmla="*/ 445977 h 735537"/>
                  <a:gd name="connsiteX9" fmla="*/ 187569 w 1017523"/>
                  <a:gd name="connsiteY9" fmla="*/ 363916 h 735537"/>
                  <a:gd name="connsiteX10" fmla="*/ 205154 w 1017523"/>
                  <a:gd name="connsiteY10" fmla="*/ 440116 h 735537"/>
                  <a:gd name="connsiteX11" fmla="*/ 205154 w 1017523"/>
                  <a:gd name="connsiteY11" fmla="*/ 533900 h 735537"/>
                  <a:gd name="connsiteX12" fmla="*/ 257908 w 1017523"/>
                  <a:gd name="connsiteY12" fmla="*/ 281854 h 735537"/>
                  <a:gd name="connsiteX13" fmla="*/ 293077 w 1017523"/>
                  <a:gd name="connsiteY13" fmla="*/ 111870 h 735537"/>
                  <a:gd name="connsiteX14" fmla="*/ 293077 w 1017523"/>
                  <a:gd name="connsiteY14" fmla="*/ 500 h 735537"/>
                  <a:gd name="connsiteX15" fmla="*/ 316523 w 1017523"/>
                  <a:gd name="connsiteY15" fmla="*/ 76700 h 735537"/>
                  <a:gd name="connsiteX16" fmla="*/ 316523 w 1017523"/>
                  <a:gd name="connsiteY16" fmla="*/ 211516 h 735537"/>
                  <a:gd name="connsiteX17" fmla="*/ 334108 w 1017523"/>
                  <a:gd name="connsiteY17" fmla="*/ 340470 h 735537"/>
                  <a:gd name="connsiteX18" fmla="*/ 339969 w 1017523"/>
                  <a:gd name="connsiteY18" fmla="*/ 270131 h 735537"/>
                  <a:gd name="connsiteX19" fmla="*/ 351693 w 1017523"/>
                  <a:gd name="connsiteY19" fmla="*/ 229100 h 735537"/>
                  <a:gd name="connsiteX20" fmla="*/ 351693 w 1017523"/>
                  <a:gd name="connsiteY20" fmla="*/ 270131 h 735537"/>
                  <a:gd name="connsiteX21" fmla="*/ 357554 w 1017523"/>
                  <a:gd name="connsiteY21" fmla="*/ 346331 h 735537"/>
                  <a:gd name="connsiteX22" fmla="*/ 369277 w 1017523"/>
                  <a:gd name="connsiteY22" fmla="*/ 416670 h 735537"/>
                  <a:gd name="connsiteX23" fmla="*/ 386862 w 1017523"/>
                  <a:gd name="connsiteY23" fmla="*/ 358054 h 735537"/>
                  <a:gd name="connsiteX24" fmla="*/ 392723 w 1017523"/>
                  <a:gd name="connsiteY24" fmla="*/ 258408 h 735537"/>
                  <a:gd name="connsiteX25" fmla="*/ 410308 w 1017523"/>
                  <a:gd name="connsiteY25" fmla="*/ 164623 h 735537"/>
                  <a:gd name="connsiteX26" fmla="*/ 410308 w 1017523"/>
                  <a:gd name="connsiteY26" fmla="*/ 240823 h 735537"/>
                  <a:gd name="connsiteX27" fmla="*/ 410308 w 1017523"/>
                  <a:gd name="connsiteY27" fmla="*/ 281854 h 735537"/>
                  <a:gd name="connsiteX28" fmla="*/ 410308 w 1017523"/>
                  <a:gd name="connsiteY28" fmla="*/ 299439 h 735537"/>
                  <a:gd name="connsiteX29" fmla="*/ 439616 w 1017523"/>
                  <a:gd name="connsiteY29" fmla="*/ 510454 h 735537"/>
                  <a:gd name="connsiteX30" fmla="*/ 457200 w 1017523"/>
                  <a:gd name="connsiteY30" fmla="*/ 733193 h 735537"/>
                  <a:gd name="connsiteX31" fmla="*/ 463062 w 1017523"/>
                  <a:gd name="connsiteY31" fmla="*/ 621823 h 735537"/>
                  <a:gd name="connsiteX32" fmla="*/ 474785 w 1017523"/>
                  <a:gd name="connsiteY32" fmla="*/ 533900 h 735537"/>
                  <a:gd name="connsiteX33" fmla="*/ 486508 w 1017523"/>
                  <a:gd name="connsiteY33" fmla="*/ 387362 h 735537"/>
                  <a:gd name="connsiteX34" fmla="*/ 498231 w 1017523"/>
                  <a:gd name="connsiteY34" fmla="*/ 475285 h 735537"/>
                  <a:gd name="connsiteX35" fmla="*/ 498231 w 1017523"/>
                  <a:gd name="connsiteY35" fmla="*/ 375639 h 735537"/>
                  <a:gd name="connsiteX36" fmla="*/ 498231 w 1017523"/>
                  <a:gd name="connsiteY36" fmla="*/ 246685 h 735537"/>
                  <a:gd name="connsiteX37" fmla="*/ 515816 w 1017523"/>
                  <a:gd name="connsiteY37" fmla="*/ 82562 h 735537"/>
                  <a:gd name="connsiteX38" fmla="*/ 515816 w 1017523"/>
                  <a:gd name="connsiteY38" fmla="*/ 23946 h 735537"/>
                  <a:gd name="connsiteX39" fmla="*/ 515816 w 1017523"/>
                  <a:gd name="connsiteY39" fmla="*/ 147039 h 735537"/>
                  <a:gd name="connsiteX40" fmla="*/ 545123 w 1017523"/>
                  <a:gd name="connsiteY40" fmla="*/ 246685 h 735537"/>
                  <a:gd name="connsiteX41" fmla="*/ 545123 w 1017523"/>
                  <a:gd name="connsiteY41" fmla="*/ 346331 h 735537"/>
                  <a:gd name="connsiteX42" fmla="*/ 562708 w 1017523"/>
                  <a:gd name="connsiteY42" fmla="*/ 422531 h 735537"/>
                  <a:gd name="connsiteX43" fmla="*/ 568569 w 1017523"/>
                  <a:gd name="connsiteY43" fmla="*/ 363916 h 735537"/>
                  <a:gd name="connsiteX44" fmla="*/ 597877 w 1017523"/>
                  <a:gd name="connsiteY44" fmla="*/ 199793 h 735537"/>
                  <a:gd name="connsiteX45" fmla="*/ 633046 w 1017523"/>
                  <a:gd name="connsiteY45" fmla="*/ 35670 h 735537"/>
                  <a:gd name="connsiteX46" fmla="*/ 633046 w 1017523"/>
                  <a:gd name="connsiteY46" fmla="*/ 193931 h 735537"/>
                  <a:gd name="connsiteX47" fmla="*/ 633046 w 1017523"/>
                  <a:gd name="connsiteY47" fmla="*/ 223239 h 735537"/>
                  <a:gd name="connsiteX48" fmla="*/ 633046 w 1017523"/>
                  <a:gd name="connsiteY48" fmla="*/ 311162 h 735537"/>
                  <a:gd name="connsiteX49" fmla="*/ 633046 w 1017523"/>
                  <a:gd name="connsiteY49" fmla="*/ 358054 h 735537"/>
                  <a:gd name="connsiteX50" fmla="*/ 656493 w 1017523"/>
                  <a:gd name="connsiteY50" fmla="*/ 422531 h 735537"/>
                  <a:gd name="connsiteX51" fmla="*/ 662354 w 1017523"/>
                  <a:gd name="connsiteY51" fmla="*/ 399085 h 735537"/>
                  <a:gd name="connsiteX52" fmla="*/ 662354 w 1017523"/>
                  <a:gd name="connsiteY52" fmla="*/ 322885 h 735537"/>
                  <a:gd name="connsiteX53" fmla="*/ 668216 w 1017523"/>
                  <a:gd name="connsiteY53" fmla="*/ 281854 h 735537"/>
                  <a:gd name="connsiteX54" fmla="*/ 668216 w 1017523"/>
                  <a:gd name="connsiteY54" fmla="*/ 299439 h 735537"/>
                  <a:gd name="connsiteX55" fmla="*/ 691662 w 1017523"/>
                  <a:gd name="connsiteY55" fmla="*/ 346331 h 735537"/>
                  <a:gd name="connsiteX56" fmla="*/ 691662 w 1017523"/>
                  <a:gd name="connsiteY56" fmla="*/ 281854 h 735537"/>
                  <a:gd name="connsiteX57" fmla="*/ 697523 w 1017523"/>
                  <a:gd name="connsiteY57" fmla="*/ 234962 h 735537"/>
                  <a:gd name="connsiteX58" fmla="*/ 720969 w 1017523"/>
                  <a:gd name="connsiteY58" fmla="*/ 270131 h 735537"/>
                  <a:gd name="connsiteX59" fmla="*/ 720969 w 1017523"/>
                  <a:gd name="connsiteY59" fmla="*/ 311162 h 735537"/>
                  <a:gd name="connsiteX60" fmla="*/ 738554 w 1017523"/>
                  <a:gd name="connsiteY60" fmla="*/ 340470 h 735537"/>
                  <a:gd name="connsiteX61" fmla="*/ 738554 w 1017523"/>
                  <a:gd name="connsiteY61" fmla="*/ 399085 h 735537"/>
                  <a:gd name="connsiteX62" fmla="*/ 744416 w 1017523"/>
                  <a:gd name="connsiteY62" fmla="*/ 457700 h 735537"/>
                  <a:gd name="connsiteX63" fmla="*/ 750277 w 1017523"/>
                  <a:gd name="connsiteY63" fmla="*/ 475285 h 735537"/>
                  <a:gd name="connsiteX64" fmla="*/ 750277 w 1017523"/>
                  <a:gd name="connsiteY64" fmla="*/ 428393 h 735537"/>
                  <a:gd name="connsiteX65" fmla="*/ 756139 w 1017523"/>
                  <a:gd name="connsiteY65" fmla="*/ 387362 h 735537"/>
                  <a:gd name="connsiteX66" fmla="*/ 773723 w 1017523"/>
                  <a:gd name="connsiteY66" fmla="*/ 287716 h 735537"/>
                  <a:gd name="connsiteX67" fmla="*/ 773723 w 1017523"/>
                  <a:gd name="connsiteY67" fmla="*/ 287716 h 735537"/>
                  <a:gd name="connsiteX68" fmla="*/ 773723 w 1017523"/>
                  <a:gd name="connsiteY68" fmla="*/ 252546 h 735537"/>
                  <a:gd name="connsiteX69" fmla="*/ 820616 w 1017523"/>
                  <a:gd name="connsiteY69" fmla="*/ 176346 h 735537"/>
                  <a:gd name="connsiteX70" fmla="*/ 820616 w 1017523"/>
                  <a:gd name="connsiteY70" fmla="*/ 205654 h 735537"/>
                  <a:gd name="connsiteX71" fmla="*/ 820616 w 1017523"/>
                  <a:gd name="connsiteY71" fmla="*/ 229100 h 735537"/>
                  <a:gd name="connsiteX72" fmla="*/ 820616 w 1017523"/>
                  <a:gd name="connsiteY72" fmla="*/ 258408 h 735537"/>
                  <a:gd name="connsiteX73" fmla="*/ 820616 w 1017523"/>
                  <a:gd name="connsiteY73" fmla="*/ 317023 h 735537"/>
                  <a:gd name="connsiteX74" fmla="*/ 820616 w 1017523"/>
                  <a:gd name="connsiteY74" fmla="*/ 363916 h 735537"/>
                  <a:gd name="connsiteX75" fmla="*/ 820616 w 1017523"/>
                  <a:gd name="connsiteY75" fmla="*/ 428393 h 735537"/>
                  <a:gd name="connsiteX76" fmla="*/ 849923 w 1017523"/>
                  <a:gd name="connsiteY76" fmla="*/ 545623 h 735537"/>
                  <a:gd name="connsiteX77" fmla="*/ 849923 w 1017523"/>
                  <a:gd name="connsiteY77" fmla="*/ 528039 h 735537"/>
                  <a:gd name="connsiteX78" fmla="*/ 849923 w 1017523"/>
                  <a:gd name="connsiteY78" fmla="*/ 451839 h 735537"/>
                  <a:gd name="connsiteX79" fmla="*/ 849923 w 1017523"/>
                  <a:gd name="connsiteY79" fmla="*/ 445977 h 735537"/>
                  <a:gd name="connsiteX80" fmla="*/ 849923 w 1017523"/>
                  <a:gd name="connsiteY80" fmla="*/ 551485 h 735537"/>
                  <a:gd name="connsiteX81" fmla="*/ 873369 w 1017523"/>
                  <a:gd name="connsiteY81" fmla="*/ 434254 h 735537"/>
                  <a:gd name="connsiteX82" fmla="*/ 873369 w 1017523"/>
                  <a:gd name="connsiteY82" fmla="*/ 369777 h 735537"/>
                  <a:gd name="connsiteX83" fmla="*/ 879231 w 1017523"/>
                  <a:gd name="connsiteY83" fmla="*/ 545623 h 735537"/>
                  <a:gd name="connsiteX84" fmla="*/ 1008185 w 1017523"/>
                  <a:gd name="connsiteY84" fmla="*/ 229100 h 735537"/>
                  <a:gd name="connsiteX85" fmla="*/ 1008185 w 1017523"/>
                  <a:gd name="connsiteY85" fmla="*/ 211516 h 735537"/>
                  <a:gd name="connsiteX86" fmla="*/ 1014046 w 1017523"/>
                  <a:gd name="connsiteY86" fmla="*/ 281854 h 735537"/>
                  <a:gd name="connsiteX87" fmla="*/ 1014046 w 1017523"/>
                  <a:gd name="connsiteY87" fmla="*/ 334608 h 735537"/>
                  <a:gd name="connsiteX88" fmla="*/ 1014046 w 1017523"/>
                  <a:gd name="connsiteY88" fmla="*/ 416670 h 73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17523" h="735537">
                    <a:moveTo>
                      <a:pt x="0" y="234962"/>
                    </a:moveTo>
                    <a:cubicBezTo>
                      <a:pt x="19050" y="285762"/>
                      <a:pt x="38100" y="336562"/>
                      <a:pt x="52754" y="340470"/>
                    </a:cubicBezTo>
                    <a:cubicBezTo>
                      <a:pt x="67408" y="344378"/>
                      <a:pt x="77177" y="287716"/>
                      <a:pt x="87923" y="258408"/>
                    </a:cubicBezTo>
                    <a:cubicBezTo>
                      <a:pt x="98669" y="229100"/>
                      <a:pt x="112346" y="173415"/>
                      <a:pt x="117231" y="164623"/>
                    </a:cubicBezTo>
                    <a:cubicBezTo>
                      <a:pt x="122116" y="155831"/>
                      <a:pt x="111370" y="223238"/>
                      <a:pt x="117231" y="205654"/>
                    </a:cubicBezTo>
                    <a:cubicBezTo>
                      <a:pt x="123092" y="188070"/>
                      <a:pt x="146539" y="67908"/>
                      <a:pt x="152400" y="59116"/>
                    </a:cubicBezTo>
                    <a:cubicBezTo>
                      <a:pt x="158261" y="50324"/>
                      <a:pt x="150446" y="113823"/>
                      <a:pt x="152400" y="152900"/>
                    </a:cubicBezTo>
                    <a:cubicBezTo>
                      <a:pt x="154354" y="191977"/>
                      <a:pt x="158262" y="244731"/>
                      <a:pt x="164123" y="293577"/>
                    </a:cubicBezTo>
                    <a:cubicBezTo>
                      <a:pt x="169984" y="342423"/>
                      <a:pt x="183661" y="434254"/>
                      <a:pt x="187569" y="445977"/>
                    </a:cubicBezTo>
                    <a:cubicBezTo>
                      <a:pt x="191477" y="457700"/>
                      <a:pt x="184638" y="364893"/>
                      <a:pt x="187569" y="363916"/>
                    </a:cubicBezTo>
                    <a:cubicBezTo>
                      <a:pt x="190500" y="362939"/>
                      <a:pt x="202223" y="411785"/>
                      <a:pt x="205154" y="440116"/>
                    </a:cubicBezTo>
                    <a:cubicBezTo>
                      <a:pt x="208085" y="468447"/>
                      <a:pt x="196362" y="560277"/>
                      <a:pt x="205154" y="533900"/>
                    </a:cubicBezTo>
                    <a:cubicBezTo>
                      <a:pt x="213946" y="507523"/>
                      <a:pt x="243254" y="352192"/>
                      <a:pt x="257908" y="281854"/>
                    </a:cubicBezTo>
                    <a:cubicBezTo>
                      <a:pt x="272562" y="211516"/>
                      <a:pt x="287216" y="158762"/>
                      <a:pt x="293077" y="111870"/>
                    </a:cubicBezTo>
                    <a:cubicBezTo>
                      <a:pt x="298938" y="64978"/>
                      <a:pt x="289169" y="6362"/>
                      <a:pt x="293077" y="500"/>
                    </a:cubicBezTo>
                    <a:cubicBezTo>
                      <a:pt x="296985" y="-5362"/>
                      <a:pt x="312615" y="41531"/>
                      <a:pt x="316523" y="76700"/>
                    </a:cubicBezTo>
                    <a:cubicBezTo>
                      <a:pt x="320431" y="111869"/>
                      <a:pt x="313592" y="167554"/>
                      <a:pt x="316523" y="211516"/>
                    </a:cubicBezTo>
                    <a:cubicBezTo>
                      <a:pt x="319454" y="255478"/>
                      <a:pt x="330200" y="330701"/>
                      <a:pt x="334108" y="340470"/>
                    </a:cubicBezTo>
                    <a:cubicBezTo>
                      <a:pt x="338016" y="350239"/>
                      <a:pt x="337038" y="288693"/>
                      <a:pt x="339969" y="270131"/>
                    </a:cubicBezTo>
                    <a:cubicBezTo>
                      <a:pt x="342900" y="251569"/>
                      <a:pt x="349739" y="229100"/>
                      <a:pt x="351693" y="229100"/>
                    </a:cubicBezTo>
                    <a:cubicBezTo>
                      <a:pt x="353647" y="229100"/>
                      <a:pt x="350716" y="250593"/>
                      <a:pt x="351693" y="270131"/>
                    </a:cubicBezTo>
                    <a:cubicBezTo>
                      <a:pt x="352670" y="289669"/>
                      <a:pt x="354623" y="321908"/>
                      <a:pt x="357554" y="346331"/>
                    </a:cubicBezTo>
                    <a:cubicBezTo>
                      <a:pt x="360485" y="370754"/>
                      <a:pt x="364392" y="414716"/>
                      <a:pt x="369277" y="416670"/>
                    </a:cubicBezTo>
                    <a:cubicBezTo>
                      <a:pt x="374162" y="418624"/>
                      <a:pt x="382954" y="384431"/>
                      <a:pt x="386862" y="358054"/>
                    </a:cubicBezTo>
                    <a:cubicBezTo>
                      <a:pt x="390770" y="331677"/>
                      <a:pt x="388815" y="290646"/>
                      <a:pt x="392723" y="258408"/>
                    </a:cubicBezTo>
                    <a:cubicBezTo>
                      <a:pt x="396631" y="226170"/>
                      <a:pt x="407377" y="167554"/>
                      <a:pt x="410308" y="164623"/>
                    </a:cubicBezTo>
                    <a:lnTo>
                      <a:pt x="410308" y="240823"/>
                    </a:lnTo>
                    <a:lnTo>
                      <a:pt x="410308" y="281854"/>
                    </a:lnTo>
                    <a:cubicBezTo>
                      <a:pt x="410308" y="291623"/>
                      <a:pt x="405423" y="261339"/>
                      <a:pt x="410308" y="299439"/>
                    </a:cubicBezTo>
                    <a:cubicBezTo>
                      <a:pt x="415193" y="337539"/>
                      <a:pt x="431801" y="438162"/>
                      <a:pt x="439616" y="510454"/>
                    </a:cubicBezTo>
                    <a:cubicBezTo>
                      <a:pt x="447431" y="582746"/>
                      <a:pt x="453292" y="714632"/>
                      <a:pt x="457200" y="733193"/>
                    </a:cubicBezTo>
                    <a:cubicBezTo>
                      <a:pt x="461108" y="751754"/>
                      <a:pt x="460131" y="655039"/>
                      <a:pt x="463062" y="621823"/>
                    </a:cubicBezTo>
                    <a:cubicBezTo>
                      <a:pt x="465993" y="588607"/>
                      <a:pt x="470877" y="572977"/>
                      <a:pt x="474785" y="533900"/>
                    </a:cubicBezTo>
                    <a:cubicBezTo>
                      <a:pt x="478693" y="494823"/>
                      <a:pt x="482600" y="397131"/>
                      <a:pt x="486508" y="387362"/>
                    </a:cubicBezTo>
                    <a:cubicBezTo>
                      <a:pt x="490416" y="377593"/>
                      <a:pt x="496277" y="477239"/>
                      <a:pt x="498231" y="475285"/>
                    </a:cubicBezTo>
                    <a:lnTo>
                      <a:pt x="498231" y="375639"/>
                    </a:lnTo>
                    <a:cubicBezTo>
                      <a:pt x="498231" y="337539"/>
                      <a:pt x="495300" y="295531"/>
                      <a:pt x="498231" y="246685"/>
                    </a:cubicBezTo>
                    <a:cubicBezTo>
                      <a:pt x="501162" y="197839"/>
                      <a:pt x="512885" y="119685"/>
                      <a:pt x="515816" y="82562"/>
                    </a:cubicBezTo>
                    <a:cubicBezTo>
                      <a:pt x="518747" y="45439"/>
                      <a:pt x="515816" y="23946"/>
                      <a:pt x="515816" y="23946"/>
                    </a:cubicBezTo>
                    <a:cubicBezTo>
                      <a:pt x="515816" y="34692"/>
                      <a:pt x="510932" y="109916"/>
                      <a:pt x="515816" y="147039"/>
                    </a:cubicBezTo>
                    <a:cubicBezTo>
                      <a:pt x="520700" y="184162"/>
                      <a:pt x="540239" y="213470"/>
                      <a:pt x="545123" y="246685"/>
                    </a:cubicBezTo>
                    <a:cubicBezTo>
                      <a:pt x="550008" y="279900"/>
                      <a:pt x="542192" y="317023"/>
                      <a:pt x="545123" y="346331"/>
                    </a:cubicBezTo>
                    <a:cubicBezTo>
                      <a:pt x="548054" y="375639"/>
                      <a:pt x="558800" y="419600"/>
                      <a:pt x="562708" y="422531"/>
                    </a:cubicBezTo>
                    <a:cubicBezTo>
                      <a:pt x="566616" y="425462"/>
                      <a:pt x="562707" y="401039"/>
                      <a:pt x="568569" y="363916"/>
                    </a:cubicBezTo>
                    <a:cubicBezTo>
                      <a:pt x="574431" y="326793"/>
                      <a:pt x="587131" y="254501"/>
                      <a:pt x="597877" y="199793"/>
                    </a:cubicBezTo>
                    <a:cubicBezTo>
                      <a:pt x="608623" y="145085"/>
                      <a:pt x="627184" y="36647"/>
                      <a:pt x="633046" y="35670"/>
                    </a:cubicBezTo>
                    <a:cubicBezTo>
                      <a:pt x="638908" y="34693"/>
                      <a:pt x="633046" y="193931"/>
                      <a:pt x="633046" y="193931"/>
                    </a:cubicBezTo>
                    <a:lnTo>
                      <a:pt x="633046" y="223239"/>
                    </a:lnTo>
                    <a:lnTo>
                      <a:pt x="633046" y="311162"/>
                    </a:lnTo>
                    <a:cubicBezTo>
                      <a:pt x="633046" y="333631"/>
                      <a:pt x="629138" y="339493"/>
                      <a:pt x="633046" y="358054"/>
                    </a:cubicBezTo>
                    <a:cubicBezTo>
                      <a:pt x="636954" y="376615"/>
                      <a:pt x="651608" y="415693"/>
                      <a:pt x="656493" y="422531"/>
                    </a:cubicBezTo>
                    <a:cubicBezTo>
                      <a:pt x="661378" y="429370"/>
                      <a:pt x="661377" y="415693"/>
                      <a:pt x="662354" y="399085"/>
                    </a:cubicBezTo>
                    <a:cubicBezTo>
                      <a:pt x="663331" y="382477"/>
                      <a:pt x="661377" y="342423"/>
                      <a:pt x="662354" y="322885"/>
                    </a:cubicBezTo>
                    <a:cubicBezTo>
                      <a:pt x="663331" y="303347"/>
                      <a:pt x="667239" y="285762"/>
                      <a:pt x="668216" y="281854"/>
                    </a:cubicBezTo>
                    <a:cubicBezTo>
                      <a:pt x="669193" y="277946"/>
                      <a:pt x="664308" y="288693"/>
                      <a:pt x="668216" y="299439"/>
                    </a:cubicBezTo>
                    <a:cubicBezTo>
                      <a:pt x="672124" y="310185"/>
                      <a:pt x="687754" y="349262"/>
                      <a:pt x="691662" y="346331"/>
                    </a:cubicBezTo>
                    <a:cubicBezTo>
                      <a:pt x="695570" y="343400"/>
                      <a:pt x="690685" y="300415"/>
                      <a:pt x="691662" y="281854"/>
                    </a:cubicBezTo>
                    <a:cubicBezTo>
                      <a:pt x="692639" y="263293"/>
                      <a:pt x="692639" y="236916"/>
                      <a:pt x="697523" y="234962"/>
                    </a:cubicBezTo>
                    <a:cubicBezTo>
                      <a:pt x="702407" y="233008"/>
                      <a:pt x="717061" y="257431"/>
                      <a:pt x="720969" y="270131"/>
                    </a:cubicBezTo>
                    <a:cubicBezTo>
                      <a:pt x="724877" y="282831"/>
                      <a:pt x="718038" y="299439"/>
                      <a:pt x="720969" y="311162"/>
                    </a:cubicBezTo>
                    <a:cubicBezTo>
                      <a:pt x="723900" y="322885"/>
                      <a:pt x="735623" y="325816"/>
                      <a:pt x="738554" y="340470"/>
                    </a:cubicBezTo>
                    <a:cubicBezTo>
                      <a:pt x="741485" y="355124"/>
                      <a:pt x="737577" y="379547"/>
                      <a:pt x="738554" y="399085"/>
                    </a:cubicBezTo>
                    <a:cubicBezTo>
                      <a:pt x="739531" y="418623"/>
                      <a:pt x="742462" y="445000"/>
                      <a:pt x="744416" y="457700"/>
                    </a:cubicBezTo>
                    <a:cubicBezTo>
                      <a:pt x="746370" y="470400"/>
                      <a:pt x="749300" y="480169"/>
                      <a:pt x="750277" y="475285"/>
                    </a:cubicBezTo>
                    <a:cubicBezTo>
                      <a:pt x="751254" y="470401"/>
                      <a:pt x="749300" y="443047"/>
                      <a:pt x="750277" y="428393"/>
                    </a:cubicBezTo>
                    <a:cubicBezTo>
                      <a:pt x="751254" y="413739"/>
                      <a:pt x="752231" y="410808"/>
                      <a:pt x="756139" y="387362"/>
                    </a:cubicBezTo>
                    <a:cubicBezTo>
                      <a:pt x="760047" y="363916"/>
                      <a:pt x="773723" y="287716"/>
                      <a:pt x="773723" y="287716"/>
                    </a:cubicBezTo>
                    <a:lnTo>
                      <a:pt x="773723" y="287716"/>
                    </a:lnTo>
                    <a:cubicBezTo>
                      <a:pt x="773723" y="281854"/>
                      <a:pt x="765908" y="271108"/>
                      <a:pt x="773723" y="252546"/>
                    </a:cubicBezTo>
                    <a:cubicBezTo>
                      <a:pt x="781538" y="233984"/>
                      <a:pt x="812801" y="184161"/>
                      <a:pt x="820616" y="176346"/>
                    </a:cubicBezTo>
                    <a:lnTo>
                      <a:pt x="820616" y="205654"/>
                    </a:lnTo>
                    <a:lnTo>
                      <a:pt x="820616" y="229100"/>
                    </a:lnTo>
                    <a:lnTo>
                      <a:pt x="820616" y="258408"/>
                    </a:lnTo>
                    <a:lnTo>
                      <a:pt x="820616" y="317023"/>
                    </a:lnTo>
                    <a:lnTo>
                      <a:pt x="820616" y="363916"/>
                    </a:lnTo>
                    <a:cubicBezTo>
                      <a:pt x="820616" y="382478"/>
                      <a:pt x="815732" y="398109"/>
                      <a:pt x="820616" y="428393"/>
                    </a:cubicBezTo>
                    <a:cubicBezTo>
                      <a:pt x="825500" y="458677"/>
                      <a:pt x="845039" y="529015"/>
                      <a:pt x="849923" y="545623"/>
                    </a:cubicBezTo>
                    <a:cubicBezTo>
                      <a:pt x="854808" y="562231"/>
                      <a:pt x="849923" y="528039"/>
                      <a:pt x="849923" y="528039"/>
                    </a:cubicBezTo>
                    <a:lnTo>
                      <a:pt x="849923" y="451839"/>
                    </a:lnTo>
                    <a:lnTo>
                      <a:pt x="849923" y="445977"/>
                    </a:lnTo>
                    <a:cubicBezTo>
                      <a:pt x="849923" y="462585"/>
                      <a:pt x="846015" y="553439"/>
                      <a:pt x="849923" y="551485"/>
                    </a:cubicBezTo>
                    <a:cubicBezTo>
                      <a:pt x="853831" y="549531"/>
                      <a:pt x="869461" y="464539"/>
                      <a:pt x="873369" y="434254"/>
                    </a:cubicBezTo>
                    <a:cubicBezTo>
                      <a:pt x="877277" y="403969"/>
                      <a:pt x="872392" y="351216"/>
                      <a:pt x="873369" y="369777"/>
                    </a:cubicBezTo>
                    <a:cubicBezTo>
                      <a:pt x="874346" y="388338"/>
                      <a:pt x="856762" y="569069"/>
                      <a:pt x="879231" y="545623"/>
                    </a:cubicBezTo>
                    <a:cubicBezTo>
                      <a:pt x="901700" y="522177"/>
                      <a:pt x="986693" y="284785"/>
                      <a:pt x="1008185" y="229100"/>
                    </a:cubicBezTo>
                    <a:cubicBezTo>
                      <a:pt x="1029677" y="173415"/>
                      <a:pt x="1007208" y="202724"/>
                      <a:pt x="1008185" y="211516"/>
                    </a:cubicBezTo>
                    <a:cubicBezTo>
                      <a:pt x="1009162" y="220308"/>
                      <a:pt x="1013069" y="261339"/>
                      <a:pt x="1014046" y="281854"/>
                    </a:cubicBezTo>
                    <a:cubicBezTo>
                      <a:pt x="1015023" y="302369"/>
                      <a:pt x="1014046" y="334608"/>
                      <a:pt x="1014046" y="334608"/>
                    </a:cubicBezTo>
                    <a:lnTo>
                      <a:pt x="1014046" y="416670"/>
                    </a:lnTo>
                  </a:path>
                </a:pathLst>
              </a:custGeom>
              <a:noFill/>
              <a:ln>
                <a:solidFill>
                  <a:srgbClr val="0066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76" name="Arc 75"/>
              <p:cNvSpPr/>
              <p:nvPr/>
            </p:nvSpPr>
            <p:spPr>
              <a:xfrm>
                <a:off x="7683607" y="1197057"/>
                <a:ext cx="399074" cy="1277965"/>
              </a:xfrm>
              <a:prstGeom prst="arc">
                <a:avLst>
                  <a:gd name="adj1" fmla="val 21419794"/>
                  <a:gd name="adj2" fmla="val 5485977"/>
                </a:avLst>
              </a:prstGeom>
              <a:ln w="127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grpSp>
      </p:grpSp>
      <p:sp>
        <p:nvSpPr>
          <p:cNvPr id="79" name="TextBox 78"/>
          <p:cNvSpPr txBox="1"/>
          <p:nvPr/>
        </p:nvSpPr>
        <p:spPr>
          <a:xfrm>
            <a:off x="4774170" y="4283663"/>
            <a:ext cx="651002" cy="307777"/>
          </a:xfrm>
          <a:prstGeom prst="rect">
            <a:avLst/>
          </a:prstGeom>
          <a:noFill/>
        </p:spPr>
        <p:txBody>
          <a:bodyPr wrap="square" lIns="0" rIns="0" rtlCol="0">
            <a:spAutoFit/>
          </a:bodyPr>
          <a:lstStyle/>
          <a:p>
            <a:pPr algn="ctr"/>
            <a:r>
              <a:rPr lang="en-US" sz="700" dirty="0">
                <a:solidFill>
                  <a:schemeClr val="bg2">
                    <a:lumMod val="25000"/>
                  </a:schemeClr>
                </a:solidFill>
              </a:rPr>
              <a:t>Signal-to-Noise Ratio</a:t>
            </a:r>
          </a:p>
        </p:txBody>
      </p:sp>
      <p:sp>
        <p:nvSpPr>
          <p:cNvPr id="168" name="Rectangle 167"/>
          <p:cNvSpPr/>
          <p:nvPr/>
        </p:nvSpPr>
        <p:spPr>
          <a:xfrm>
            <a:off x="153013" y="3875343"/>
            <a:ext cx="1898996"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169" name="TextBox 168"/>
          <p:cNvSpPr txBox="1"/>
          <p:nvPr/>
        </p:nvSpPr>
        <p:spPr>
          <a:xfrm>
            <a:off x="153012" y="3478655"/>
            <a:ext cx="1898996" cy="430887"/>
          </a:xfrm>
          <a:prstGeom prst="rect">
            <a:avLst/>
          </a:prstGeom>
          <a:solidFill>
            <a:schemeClr val="tx2"/>
          </a:solidFill>
        </p:spPr>
        <p:txBody>
          <a:bodyPr wrap="square" rtlCol="0">
            <a:spAutoFit/>
          </a:bodyPr>
          <a:lstStyle>
            <a:defPPr>
              <a:defRPr lang="en-US"/>
            </a:defPPr>
            <a:lvl1pPr algn="ctr">
              <a:spcAft>
                <a:spcPts val="600"/>
              </a:spcAft>
              <a:defRPr sz="1100">
                <a:solidFill>
                  <a:schemeClr val="bg1"/>
                </a:solidFill>
                <a:latin typeface="+mj-lt"/>
              </a:defRPr>
            </a:lvl1pPr>
          </a:lstStyle>
          <a:p>
            <a:r>
              <a:rPr lang="en-US" dirty="0"/>
              <a:t>Channel Scaling</a:t>
            </a:r>
            <a:br>
              <a:rPr lang="en-US" dirty="0"/>
            </a:br>
            <a:r>
              <a:rPr lang="en-US" dirty="0"/>
              <a:t>for MIMO / CA</a:t>
            </a:r>
          </a:p>
        </p:txBody>
      </p:sp>
      <p:grpSp>
        <p:nvGrpSpPr>
          <p:cNvPr id="55" name="Group 54"/>
          <p:cNvGrpSpPr>
            <a:grpSpLocks noChangeAspect="1"/>
          </p:cNvGrpSpPr>
          <p:nvPr/>
        </p:nvGrpSpPr>
        <p:grpSpPr>
          <a:xfrm>
            <a:off x="418977" y="3953947"/>
            <a:ext cx="1537600" cy="1257473"/>
            <a:chOff x="107559" y="1789311"/>
            <a:chExt cx="2723952" cy="2227691"/>
          </a:xfrm>
        </p:grpSpPr>
        <p:pic>
          <p:nvPicPr>
            <p:cNvPr id="56" name="Picture 55"/>
            <p:cNvPicPr>
              <a:picLocks noChangeAspect="1"/>
            </p:cNvPicPr>
            <p:nvPr/>
          </p:nvPicPr>
          <p:blipFill>
            <a:blip r:embed="rId3">
              <a:duotone>
                <a:prstClr val="black"/>
                <a:schemeClr val="tx2">
                  <a:tint val="45000"/>
                  <a:satMod val="400000"/>
                </a:schemeClr>
              </a:duotone>
            </a:blip>
            <a:stretch>
              <a:fillRect/>
            </a:stretch>
          </p:blipFill>
          <p:spPr>
            <a:xfrm>
              <a:off x="676542" y="1789311"/>
              <a:ext cx="1777292" cy="784943"/>
            </a:xfrm>
            <a:prstGeom prst="rect">
              <a:avLst/>
            </a:prstGeom>
          </p:spPr>
        </p:pic>
        <p:sp>
          <p:nvSpPr>
            <p:cNvPr id="57" name="TextBox 56"/>
            <p:cNvSpPr txBox="1"/>
            <p:nvPr/>
          </p:nvSpPr>
          <p:spPr>
            <a:xfrm>
              <a:off x="107559" y="3580806"/>
              <a:ext cx="2723952" cy="436196"/>
            </a:xfrm>
            <a:prstGeom prst="rect">
              <a:avLst/>
            </a:prstGeom>
            <a:noFill/>
          </p:spPr>
          <p:txBody>
            <a:bodyPr wrap="none" rtlCol="0">
              <a:spAutoFit/>
            </a:bodyPr>
            <a:lstStyle/>
            <a:p>
              <a:r>
                <a:rPr lang="en-US" sz="1000" dirty="0">
                  <a:solidFill>
                    <a:schemeClr val="bg2">
                      <a:lumMod val="25000"/>
                    </a:schemeClr>
                  </a:solidFill>
                </a:rPr>
                <a:t>2 – 128 MIMO channels</a:t>
              </a:r>
            </a:p>
          </p:txBody>
        </p:sp>
        <p:sp>
          <p:nvSpPr>
            <p:cNvPr id="58" name="TextBox 57"/>
            <p:cNvSpPr txBox="1"/>
            <p:nvPr/>
          </p:nvSpPr>
          <p:spPr>
            <a:xfrm rot="5400000">
              <a:off x="1204961" y="2390450"/>
              <a:ext cx="599769" cy="490721"/>
            </a:xfrm>
            <a:prstGeom prst="rect">
              <a:avLst/>
            </a:prstGeom>
            <a:noFill/>
          </p:spPr>
          <p:txBody>
            <a:bodyPr wrap="none" rtlCol="0">
              <a:spAutoFit/>
            </a:bodyPr>
            <a:lstStyle/>
            <a:p>
              <a:r>
                <a:rPr lang="en-US" sz="1200" dirty="0">
                  <a:solidFill>
                    <a:schemeClr val="tx2"/>
                  </a:solidFill>
                </a:rPr>
                <a:t>…</a:t>
              </a:r>
            </a:p>
          </p:txBody>
        </p:sp>
        <p:pic>
          <p:nvPicPr>
            <p:cNvPr id="60" name="Picture 59"/>
            <p:cNvPicPr>
              <a:picLocks noChangeAspect="1"/>
            </p:cNvPicPr>
            <p:nvPr/>
          </p:nvPicPr>
          <p:blipFill>
            <a:blip r:embed="rId3">
              <a:duotone>
                <a:prstClr val="black"/>
                <a:schemeClr val="tx2">
                  <a:tint val="45000"/>
                  <a:satMod val="400000"/>
                </a:schemeClr>
              </a:duotone>
            </a:blip>
            <a:stretch>
              <a:fillRect/>
            </a:stretch>
          </p:blipFill>
          <p:spPr>
            <a:xfrm>
              <a:off x="696651" y="2845459"/>
              <a:ext cx="1777292" cy="784943"/>
            </a:xfrm>
            <a:prstGeom prst="rect">
              <a:avLst/>
            </a:prstGeom>
          </p:spPr>
        </p:pic>
      </p:grpSp>
      <p:sp>
        <p:nvSpPr>
          <p:cNvPr id="186" name="Rectangle 185"/>
          <p:cNvSpPr/>
          <p:nvPr/>
        </p:nvSpPr>
        <p:spPr>
          <a:xfrm>
            <a:off x="2439584" y="3874607"/>
            <a:ext cx="1905161"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187" name="Rectangle 186"/>
          <p:cNvSpPr/>
          <p:nvPr/>
        </p:nvSpPr>
        <p:spPr>
          <a:xfrm>
            <a:off x="2439850" y="3883599"/>
            <a:ext cx="1898996"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197" name="TextBox 196"/>
          <p:cNvSpPr txBox="1"/>
          <p:nvPr/>
        </p:nvSpPr>
        <p:spPr>
          <a:xfrm>
            <a:off x="2439186" y="3477921"/>
            <a:ext cx="1898996" cy="430887"/>
          </a:xfrm>
          <a:prstGeom prst="rect">
            <a:avLst/>
          </a:prstGeom>
          <a:solidFill>
            <a:schemeClr val="tx2"/>
          </a:solidFill>
        </p:spPr>
        <p:txBody>
          <a:bodyPr wrap="square" rtlCol="0">
            <a:spAutoFit/>
          </a:bodyPr>
          <a:lstStyle>
            <a:defPPr>
              <a:defRPr lang="en-US"/>
            </a:defPPr>
            <a:lvl1pPr algn="ctr">
              <a:spcAft>
                <a:spcPts val="600"/>
              </a:spcAft>
              <a:defRPr sz="1100">
                <a:solidFill>
                  <a:schemeClr val="bg1"/>
                </a:solidFill>
                <a:latin typeface="+mj-lt"/>
              </a:defRPr>
            </a:lvl1pPr>
          </a:lstStyle>
          <a:p>
            <a:r>
              <a:rPr lang="en-US" dirty="0"/>
              <a:t>Port </a:t>
            </a:r>
            <a:br>
              <a:rPr lang="en-US" dirty="0"/>
            </a:br>
            <a:r>
              <a:rPr lang="en-US" dirty="0"/>
              <a:t>Mobility</a:t>
            </a:r>
          </a:p>
        </p:txBody>
      </p:sp>
      <p:grpSp>
        <p:nvGrpSpPr>
          <p:cNvPr id="85" name="Group 84"/>
          <p:cNvGrpSpPr>
            <a:grpSpLocks noChangeAspect="1"/>
          </p:cNvGrpSpPr>
          <p:nvPr/>
        </p:nvGrpSpPr>
        <p:grpSpPr>
          <a:xfrm>
            <a:off x="2993849" y="3955302"/>
            <a:ext cx="1069648" cy="1048094"/>
            <a:chOff x="6379767" y="1840930"/>
            <a:chExt cx="2187656" cy="2484738"/>
          </a:xfrm>
        </p:grpSpPr>
        <p:grpSp>
          <p:nvGrpSpPr>
            <p:cNvPr id="87" name="Group 86"/>
            <p:cNvGrpSpPr>
              <a:grpSpLocks noChangeAspect="1"/>
            </p:cNvGrpSpPr>
            <p:nvPr/>
          </p:nvGrpSpPr>
          <p:grpSpPr>
            <a:xfrm rot="3305455">
              <a:off x="6222769" y="2790461"/>
              <a:ext cx="734117" cy="275859"/>
              <a:chOff x="6947493" y="3494409"/>
              <a:chExt cx="1430586" cy="537571"/>
            </a:xfrm>
          </p:grpSpPr>
          <p:sp>
            <p:nvSpPr>
              <p:cNvPr id="116" name="Trapezoid 115"/>
              <p:cNvSpPr/>
              <p:nvPr/>
            </p:nvSpPr>
            <p:spPr>
              <a:xfrm rot="16200000">
                <a:off x="7974449" y="3559423"/>
                <a:ext cx="412202" cy="395059"/>
              </a:xfrm>
              <a:prstGeom prst="trapezoi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p>
            </p:txBody>
          </p:sp>
          <p:sp>
            <p:nvSpPr>
              <p:cNvPr id="117" name="Rounded Rectangle 116"/>
              <p:cNvSpPr/>
              <p:nvPr/>
            </p:nvSpPr>
            <p:spPr>
              <a:xfrm>
                <a:off x="6947493" y="3494409"/>
                <a:ext cx="1046358" cy="537571"/>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dirty="0"/>
              </a:p>
            </p:txBody>
          </p:sp>
        </p:grpSp>
        <p:grpSp>
          <p:nvGrpSpPr>
            <p:cNvPr id="88" name="Group 87"/>
            <p:cNvGrpSpPr>
              <a:grpSpLocks noChangeAspect="1"/>
            </p:cNvGrpSpPr>
            <p:nvPr/>
          </p:nvGrpSpPr>
          <p:grpSpPr>
            <a:xfrm rot="5400000">
              <a:off x="7388039" y="3993536"/>
              <a:ext cx="125008" cy="539255"/>
              <a:chOff x="6316390" y="2819982"/>
              <a:chExt cx="764536" cy="3298032"/>
            </a:xfrm>
            <a:effectLst>
              <a:outerShdw blurRad="50800" dist="38100" dir="2700000" algn="tl" rotWithShape="0">
                <a:prstClr val="black">
                  <a:alpha val="40000"/>
                </a:prstClr>
              </a:outerShdw>
            </a:effectLst>
          </p:grpSpPr>
          <p:sp>
            <p:nvSpPr>
              <p:cNvPr id="104" name="Rectangle 103"/>
              <p:cNvSpPr/>
              <p:nvPr/>
            </p:nvSpPr>
            <p:spPr>
              <a:xfrm>
                <a:off x="6419364" y="2925401"/>
                <a:ext cx="429438" cy="31263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5" name="Rectangle 104"/>
              <p:cNvSpPr/>
              <p:nvPr/>
            </p:nvSpPr>
            <p:spPr>
              <a:xfrm>
                <a:off x="6316393" y="3038622"/>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6" name="Rectangle 105"/>
              <p:cNvSpPr/>
              <p:nvPr/>
            </p:nvSpPr>
            <p:spPr>
              <a:xfrm>
                <a:off x="6316392" y="3638061"/>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7" name="Rectangle 106"/>
              <p:cNvSpPr/>
              <p:nvPr/>
            </p:nvSpPr>
            <p:spPr>
              <a:xfrm>
                <a:off x="6316392" y="4237500"/>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8" name="Rectangle 107"/>
              <p:cNvSpPr/>
              <p:nvPr/>
            </p:nvSpPr>
            <p:spPr>
              <a:xfrm>
                <a:off x="6316391" y="4836939"/>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9" name="Rectangle 108"/>
              <p:cNvSpPr/>
              <p:nvPr/>
            </p:nvSpPr>
            <p:spPr>
              <a:xfrm>
                <a:off x="6316390" y="5436378"/>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0" name="Rectangle 109"/>
              <p:cNvSpPr/>
              <p:nvPr/>
            </p:nvSpPr>
            <p:spPr>
              <a:xfrm>
                <a:off x="6848523" y="3009683"/>
                <a:ext cx="232403" cy="1146469"/>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1" name="Rectangle 110"/>
              <p:cNvSpPr/>
              <p:nvPr/>
            </p:nvSpPr>
            <p:spPr>
              <a:xfrm>
                <a:off x="6848793" y="4237500"/>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2" name="Rectangle 111"/>
              <p:cNvSpPr/>
              <p:nvPr/>
            </p:nvSpPr>
            <p:spPr>
              <a:xfrm>
                <a:off x="6848792" y="4836939"/>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3" name="Rectangle 112"/>
              <p:cNvSpPr/>
              <p:nvPr/>
            </p:nvSpPr>
            <p:spPr>
              <a:xfrm>
                <a:off x="6848791" y="5436378"/>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4" name="Oval 113"/>
              <p:cNvSpPr/>
              <p:nvPr/>
            </p:nvSpPr>
            <p:spPr>
              <a:xfrm>
                <a:off x="6533423" y="2819982"/>
                <a:ext cx="195421" cy="195421"/>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5" name="Oval 114"/>
              <p:cNvSpPr/>
              <p:nvPr/>
            </p:nvSpPr>
            <p:spPr>
              <a:xfrm>
                <a:off x="6533422" y="5922593"/>
                <a:ext cx="195421" cy="195421"/>
              </a:xfrm>
              <a:prstGeom prst="ellipse">
                <a:avLst/>
              </a:prstGeom>
              <a:solidFill>
                <a:schemeClr val="bg1">
                  <a:lumMod val="6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grpSp>
          <p:nvGrpSpPr>
            <p:cNvPr id="89" name="Group 88"/>
            <p:cNvGrpSpPr>
              <a:grpSpLocks noChangeAspect="1"/>
            </p:cNvGrpSpPr>
            <p:nvPr/>
          </p:nvGrpSpPr>
          <p:grpSpPr>
            <a:xfrm rot="18294545" flipH="1">
              <a:off x="7990305" y="2773262"/>
              <a:ext cx="734117" cy="275859"/>
              <a:chOff x="6947493" y="3494409"/>
              <a:chExt cx="1430586" cy="537571"/>
            </a:xfrm>
          </p:grpSpPr>
          <p:sp>
            <p:nvSpPr>
              <p:cNvPr id="102" name="Trapezoid 101"/>
              <p:cNvSpPr/>
              <p:nvPr/>
            </p:nvSpPr>
            <p:spPr>
              <a:xfrm rot="16200000">
                <a:off x="7974449" y="3559423"/>
                <a:ext cx="412202" cy="395059"/>
              </a:xfrm>
              <a:prstGeom prst="trapezoi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p>
            </p:txBody>
          </p:sp>
          <p:sp>
            <p:nvSpPr>
              <p:cNvPr id="103" name="Rounded Rectangle 102"/>
              <p:cNvSpPr/>
              <p:nvPr/>
            </p:nvSpPr>
            <p:spPr>
              <a:xfrm>
                <a:off x="6947493" y="3494409"/>
                <a:ext cx="1046358" cy="537571"/>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dirty="0"/>
              </a:p>
            </p:txBody>
          </p:sp>
        </p:grpSp>
        <p:grpSp>
          <p:nvGrpSpPr>
            <p:cNvPr id="90" name="Group 89"/>
            <p:cNvGrpSpPr>
              <a:grpSpLocks noChangeAspect="1"/>
            </p:cNvGrpSpPr>
            <p:nvPr/>
          </p:nvGrpSpPr>
          <p:grpSpPr>
            <a:xfrm rot="4966506">
              <a:off x="6819357" y="2625024"/>
              <a:ext cx="734119" cy="275859"/>
              <a:chOff x="6947490" y="3494412"/>
              <a:chExt cx="1430589" cy="537571"/>
            </a:xfrm>
          </p:grpSpPr>
          <p:sp>
            <p:nvSpPr>
              <p:cNvPr id="100" name="Trapezoid 99"/>
              <p:cNvSpPr/>
              <p:nvPr/>
            </p:nvSpPr>
            <p:spPr>
              <a:xfrm rot="16200000">
                <a:off x="7974449" y="3559423"/>
                <a:ext cx="412202" cy="395059"/>
              </a:xfrm>
              <a:prstGeom prst="trapezoi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p>
            </p:txBody>
          </p:sp>
          <p:sp>
            <p:nvSpPr>
              <p:cNvPr id="101" name="Rounded Rectangle 100"/>
              <p:cNvSpPr/>
              <p:nvPr/>
            </p:nvSpPr>
            <p:spPr>
              <a:xfrm>
                <a:off x="6947490" y="3494412"/>
                <a:ext cx="1046358" cy="537571"/>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dirty="0"/>
              </a:p>
            </p:txBody>
          </p:sp>
        </p:grpSp>
        <p:grpSp>
          <p:nvGrpSpPr>
            <p:cNvPr id="91" name="Group 90"/>
            <p:cNvGrpSpPr>
              <a:grpSpLocks noChangeAspect="1"/>
            </p:cNvGrpSpPr>
            <p:nvPr/>
          </p:nvGrpSpPr>
          <p:grpSpPr>
            <a:xfrm rot="16633494" flipH="1">
              <a:off x="7414763" y="2622973"/>
              <a:ext cx="734119" cy="275859"/>
              <a:chOff x="6947490" y="3494412"/>
              <a:chExt cx="1430589" cy="537571"/>
            </a:xfrm>
          </p:grpSpPr>
          <p:sp>
            <p:nvSpPr>
              <p:cNvPr id="98" name="Trapezoid 97"/>
              <p:cNvSpPr/>
              <p:nvPr/>
            </p:nvSpPr>
            <p:spPr>
              <a:xfrm rot="16200000">
                <a:off x="7974449" y="3559423"/>
                <a:ext cx="412202" cy="395059"/>
              </a:xfrm>
              <a:prstGeom prst="trapezoi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p>
            </p:txBody>
          </p:sp>
          <p:sp>
            <p:nvSpPr>
              <p:cNvPr id="99" name="Rounded Rectangle 98"/>
              <p:cNvSpPr/>
              <p:nvPr/>
            </p:nvSpPr>
            <p:spPr>
              <a:xfrm>
                <a:off x="6947490" y="3494412"/>
                <a:ext cx="1046358" cy="537571"/>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dirty="0"/>
              </a:p>
            </p:txBody>
          </p:sp>
        </p:grpSp>
        <p:sp>
          <p:nvSpPr>
            <p:cNvPr id="92" name="Freeform 91"/>
            <p:cNvSpPr/>
            <p:nvPr/>
          </p:nvSpPr>
          <p:spPr>
            <a:xfrm rot="18114948">
              <a:off x="7282782" y="3522106"/>
              <a:ext cx="1069251" cy="280657"/>
            </a:xfrm>
            <a:custGeom>
              <a:avLst/>
              <a:gdLst>
                <a:gd name="connsiteX0" fmla="*/ 221459 w 1448478"/>
                <a:gd name="connsiteY0" fmla="*/ 818 h 373554"/>
                <a:gd name="connsiteX1" fmla="*/ 243734 w 1448478"/>
                <a:gd name="connsiteY1" fmla="*/ 4877 h 373554"/>
                <a:gd name="connsiteX2" fmla="*/ 157205 w 1448478"/>
                <a:gd name="connsiteY2" fmla="*/ 155356 h 373554"/>
                <a:gd name="connsiteX3" fmla="*/ 116588 w 1448478"/>
                <a:gd name="connsiteY3" fmla="*/ 190629 h 373554"/>
                <a:gd name="connsiteX4" fmla="*/ 219805 w 1448478"/>
                <a:gd name="connsiteY4" fmla="*/ 169017 h 373554"/>
                <a:gd name="connsiteX5" fmla="*/ 728738 w 1448478"/>
                <a:gd name="connsiteY5" fmla="*/ 139256 h 373554"/>
                <a:gd name="connsiteX6" fmla="*/ 1448478 w 1448478"/>
                <a:gd name="connsiteY6" fmla="*/ 240865 h 373554"/>
                <a:gd name="connsiteX7" fmla="*/ 728738 w 1448478"/>
                <a:gd name="connsiteY7" fmla="*/ 342474 h 373554"/>
                <a:gd name="connsiteX8" fmla="*/ 219805 w 1448478"/>
                <a:gd name="connsiteY8" fmla="*/ 312713 h 373554"/>
                <a:gd name="connsiteX9" fmla="*/ 130731 w 1448478"/>
                <a:gd name="connsiteY9" fmla="*/ 294062 h 373554"/>
                <a:gd name="connsiteX10" fmla="*/ 168604 w 1448478"/>
                <a:gd name="connsiteY10" fmla="*/ 327766 h 373554"/>
                <a:gd name="connsiteX11" fmla="*/ 179779 w 1448478"/>
                <a:gd name="connsiteY11" fmla="*/ 365951 h 373554"/>
                <a:gd name="connsiteX12" fmla="*/ 73249 w 1448478"/>
                <a:gd name="connsiteY12" fmla="*/ 339319 h 373554"/>
                <a:gd name="connsiteX13" fmla="*/ 6772 w 1448478"/>
                <a:gd name="connsiteY13" fmla="*/ 251920 h 373554"/>
                <a:gd name="connsiteX14" fmla="*/ 14216 w 1448478"/>
                <a:gd name="connsiteY14" fmla="*/ 248173 h 373554"/>
                <a:gd name="connsiteX15" fmla="*/ 8998 w 1448478"/>
                <a:gd name="connsiteY15" fmla="*/ 240865 h 373554"/>
                <a:gd name="connsiteX16" fmla="*/ 11403 w 1448478"/>
                <a:gd name="connsiteY16" fmla="*/ 239183 h 373554"/>
                <a:gd name="connsiteX17" fmla="*/ 4521 w 1448478"/>
                <a:gd name="connsiteY17" fmla="*/ 237929 h 373554"/>
                <a:gd name="connsiteX18" fmla="*/ 91049 w 1448478"/>
                <a:gd name="connsiteY18" fmla="*/ 87450 h 373554"/>
                <a:gd name="connsiteX19" fmla="*/ 221459 w 1448478"/>
                <a:gd name="connsiteY19" fmla="*/ 818 h 37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8478" h="373554">
                  <a:moveTo>
                    <a:pt x="221459" y="818"/>
                  </a:moveTo>
                  <a:cubicBezTo>
                    <a:pt x="231469" y="-1016"/>
                    <a:pt x="239167" y="189"/>
                    <a:pt x="243734" y="4877"/>
                  </a:cubicBezTo>
                  <a:cubicBezTo>
                    <a:pt x="262002" y="23628"/>
                    <a:pt x="223262" y="91000"/>
                    <a:pt x="157205" y="155356"/>
                  </a:cubicBezTo>
                  <a:lnTo>
                    <a:pt x="116588" y="190629"/>
                  </a:lnTo>
                  <a:lnTo>
                    <a:pt x="219805" y="169017"/>
                  </a:lnTo>
                  <a:cubicBezTo>
                    <a:pt x="350053" y="150629"/>
                    <a:pt x="529987" y="139256"/>
                    <a:pt x="728738" y="139256"/>
                  </a:cubicBezTo>
                  <a:cubicBezTo>
                    <a:pt x="1126239" y="139256"/>
                    <a:pt x="1448478" y="184748"/>
                    <a:pt x="1448478" y="240865"/>
                  </a:cubicBezTo>
                  <a:cubicBezTo>
                    <a:pt x="1448478" y="296982"/>
                    <a:pt x="1126239" y="342474"/>
                    <a:pt x="728738" y="342474"/>
                  </a:cubicBezTo>
                  <a:cubicBezTo>
                    <a:pt x="529988" y="342474"/>
                    <a:pt x="350053" y="331101"/>
                    <a:pt x="219805" y="312713"/>
                  </a:cubicBezTo>
                  <a:lnTo>
                    <a:pt x="130731" y="294062"/>
                  </a:lnTo>
                  <a:lnTo>
                    <a:pt x="168604" y="327766"/>
                  </a:lnTo>
                  <a:cubicBezTo>
                    <a:pt x="180633" y="343583"/>
                    <a:pt x="185309" y="357560"/>
                    <a:pt x="179779" y="365951"/>
                  </a:cubicBezTo>
                  <a:cubicBezTo>
                    <a:pt x="168719" y="382732"/>
                    <a:pt x="121023" y="370808"/>
                    <a:pt x="73249" y="339319"/>
                  </a:cubicBezTo>
                  <a:cubicBezTo>
                    <a:pt x="25475" y="307831"/>
                    <a:pt x="-4288" y="268701"/>
                    <a:pt x="6772" y="251920"/>
                  </a:cubicBezTo>
                  <a:lnTo>
                    <a:pt x="14216" y="248173"/>
                  </a:lnTo>
                  <a:lnTo>
                    <a:pt x="8998" y="240865"/>
                  </a:lnTo>
                  <a:lnTo>
                    <a:pt x="11403" y="239183"/>
                  </a:lnTo>
                  <a:lnTo>
                    <a:pt x="4521" y="237929"/>
                  </a:lnTo>
                  <a:cubicBezTo>
                    <a:pt x="-13748" y="219178"/>
                    <a:pt x="24992" y="151806"/>
                    <a:pt x="91049" y="87450"/>
                  </a:cubicBezTo>
                  <a:cubicBezTo>
                    <a:pt x="140591" y="39184"/>
                    <a:pt x="191429" y="6322"/>
                    <a:pt x="221459" y="818"/>
                  </a:cubicBez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p>
          </p:txBody>
        </p:sp>
        <p:sp>
          <p:nvSpPr>
            <p:cNvPr id="93" name="Freeform 92"/>
            <p:cNvSpPr/>
            <p:nvPr/>
          </p:nvSpPr>
          <p:spPr>
            <a:xfrm rot="4789259" flipH="1">
              <a:off x="6893339" y="3518957"/>
              <a:ext cx="999361" cy="255143"/>
            </a:xfrm>
            <a:custGeom>
              <a:avLst/>
              <a:gdLst>
                <a:gd name="connsiteX0" fmla="*/ 221459 w 1448478"/>
                <a:gd name="connsiteY0" fmla="*/ 818 h 373554"/>
                <a:gd name="connsiteX1" fmla="*/ 243734 w 1448478"/>
                <a:gd name="connsiteY1" fmla="*/ 4877 h 373554"/>
                <a:gd name="connsiteX2" fmla="*/ 157205 w 1448478"/>
                <a:gd name="connsiteY2" fmla="*/ 155356 h 373554"/>
                <a:gd name="connsiteX3" fmla="*/ 116588 w 1448478"/>
                <a:gd name="connsiteY3" fmla="*/ 190629 h 373554"/>
                <a:gd name="connsiteX4" fmla="*/ 219805 w 1448478"/>
                <a:gd name="connsiteY4" fmla="*/ 169017 h 373554"/>
                <a:gd name="connsiteX5" fmla="*/ 728738 w 1448478"/>
                <a:gd name="connsiteY5" fmla="*/ 139256 h 373554"/>
                <a:gd name="connsiteX6" fmla="*/ 1448478 w 1448478"/>
                <a:gd name="connsiteY6" fmla="*/ 240865 h 373554"/>
                <a:gd name="connsiteX7" fmla="*/ 728738 w 1448478"/>
                <a:gd name="connsiteY7" fmla="*/ 342474 h 373554"/>
                <a:gd name="connsiteX8" fmla="*/ 219805 w 1448478"/>
                <a:gd name="connsiteY8" fmla="*/ 312713 h 373554"/>
                <a:gd name="connsiteX9" fmla="*/ 130731 w 1448478"/>
                <a:gd name="connsiteY9" fmla="*/ 294062 h 373554"/>
                <a:gd name="connsiteX10" fmla="*/ 168604 w 1448478"/>
                <a:gd name="connsiteY10" fmla="*/ 327766 h 373554"/>
                <a:gd name="connsiteX11" fmla="*/ 179779 w 1448478"/>
                <a:gd name="connsiteY11" fmla="*/ 365951 h 373554"/>
                <a:gd name="connsiteX12" fmla="*/ 73249 w 1448478"/>
                <a:gd name="connsiteY12" fmla="*/ 339319 h 373554"/>
                <a:gd name="connsiteX13" fmla="*/ 6772 w 1448478"/>
                <a:gd name="connsiteY13" fmla="*/ 251920 h 373554"/>
                <a:gd name="connsiteX14" fmla="*/ 14216 w 1448478"/>
                <a:gd name="connsiteY14" fmla="*/ 248173 h 373554"/>
                <a:gd name="connsiteX15" fmla="*/ 8998 w 1448478"/>
                <a:gd name="connsiteY15" fmla="*/ 240865 h 373554"/>
                <a:gd name="connsiteX16" fmla="*/ 11403 w 1448478"/>
                <a:gd name="connsiteY16" fmla="*/ 239183 h 373554"/>
                <a:gd name="connsiteX17" fmla="*/ 4521 w 1448478"/>
                <a:gd name="connsiteY17" fmla="*/ 237929 h 373554"/>
                <a:gd name="connsiteX18" fmla="*/ 91049 w 1448478"/>
                <a:gd name="connsiteY18" fmla="*/ 87450 h 373554"/>
                <a:gd name="connsiteX19" fmla="*/ 221459 w 1448478"/>
                <a:gd name="connsiteY19" fmla="*/ 818 h 37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8478" h="373554">
                  <a:moveTo>
                    <a:pt x="221459" y="818"/>
                  </a:moveTo>
                  <a:cubicBezTo>
                    <a:pt x="231469" y="-1016"/>
                    <a:pt x="239167" y="189"/>
                    <a:pt x="243734" y="4877"/>
                  </a:cubicBezTo>
                  <a:cubicBezTo>
                    <a:pt x="262002" y="23628"/>
                    <a:pt x="223262" y="91000"/>
                    <a:pt x="157205" y="155356"/>
                  </a:cubicBezTo>
                  <a:lnTo>
                    <a:pt x="116588" y="190629"/>
                  </a:lnTo>
                  <a:lnTo>
                    <a:pt x="219805" y="169017"/>
                  </a:lnTo>
                  <a:cubicBezTo>
                    <a:pt x="350053" y="150629"/>
                    <a:pt x="529987" y="139256"/>
                    <a:pt x="728738" y="139256"/>
                  </a:cubicBezTo>
                  <a:cubicBezTo>
                    <a:pt x="1126239" y="139256"/>
                    <a:pt x="1448478" y="184748"/>
                    <a:pt x="1448478" y="240865"/>
                  </a:cubicBezTo>
                  <a:cubicBezTo>
                    <a:pt x="1448478" y="296982"/>
                    <a:pt x="1126239" y="342474"/>
                    <a:pt x="728738" y="342474"/>
                  </a:cubicBezTo>
                  <a:cubicBezTo>
                    <a:pt x="529988" y="342474"/>
                    <a:pt x="350053" y="331101"/>
                    <a:pt x="219805" y="312713"/>
                  </a:cubicBezTo>
                  <a:lnTo>
                    <a:pt x="130731" y="294062"/>
                  </a:lnTo>
                  <a:lnTo>
                    <a:pt x="168604" y="327766"/>
                  </a:lnTo>
                  <a:cubicBezTo>
                    <a:pt x="180633" y="343583"/>
                    <a:pt x="185309" y="357560"/>
                    <a:pt x="179779" y="365951"/>
                  </a:cubicBezTo>
                  <a:cubicBezTo>
                    <a:pt x="168719" y="382732"/>
                    <a:pt x="121023" y="370808"/>
                    <a:pt x="73249" y="339319"/>
                  </a:cubicBezTo>
                  <a:cubicBezTo>
                    <a:pt x="25475" y="307831"/>
                    <a:pt x="-4288" y="268701"/>
                    <a:pt x="6772" y="251920"/>
                  </a:cubicBezTo>
                  <a:lnTo>
                    <a:pt x="14216" y="248173"/>
                  </a:lnTo>
                  <a:lnTo>
                    <a:pt x="8998" y="240865"/>
                  </a:lnTo>
                  <a:lnTo>
                    <a:pt x="11403" y="239183"/>
                  </a:lnTo>
                  <a:lnTo>
                    <a:pt x="4521" y="237929"/>
                  </a:lnTo>
                  <a:cubicBezTo>
                    <a:pt x="-13748" y="219178"/>
                    <a:pt x="24992" y="151806"/>
                    <a:pt x="91049" y="87450"/>
                  </a:cubicBezTo>
                  <a:cubicBezTo>
                    <a:pt x="140591" y="39184"/>
                    <a:pt x="191429" y="6322"/>
                    <a:pt x="221459" y="818"/>
                  </a:cubicBezTo>
                  <a:close/>
                </a:path>
              </a:pathLst>
            </a:cu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p>
          </p:txBody>
        </p:sp>
        <p:cxnSp>
          <p:nvCxnSpPr>
            <p:cNvPr id="94" name="Curved Connector 93"/>
            <p:cNvCxnSpPr/>
            <p:nvPr/>
          </p:nvCxnSpPr>
          <p:spPr>
            <a:xfrm rot="5400000" flipH="1" flipV="1">
              <a:off x="6349327" y="1871372"/>
              <a:ext cx="786452" cy="725571"/>
            </a:xfrm>
            <a:prstGeom prst="curvedConnector3">
              <a:avLst/>
            </a:prstGeom>
            <a:ln>
              <a:gradFill>
                <a:gsLst>
                  <a:gs pos="0">
                    <a:schemeClr val="bg1">
                      <a:lumMod val="85000"/>
                      <a:alpha val="3000"/>
                    </a:schemeClr>
                  </a:gs>
                  <a:gs pos="74000">
                    <a:schemeClr val="bg1">
                      <a:lumMod val="50000"/>
                    </a:schemeClr>
                  </a:gs>
                  <a:gs pos="83000">
                    <a:schemeClr val="bg1">
                      <a:lumMod val="50000"/>
                    </a:schemeClr>
                  </a:gs>
                  <a:gs pos="100000">
                    <a:schemeClr val="bg1">
                      <a:lumMod val="65000"/>
                    </a:schemeClr>
                  </a:gs>
                </a:gsLst>
                <a:lin ang="16200000" scaled="0"/>
              </a:gradFill>
            </a:ln>
            <a:effectLst/>
          </p:spPr>
          <p:style>
            <a:lnRef idx="2">
              <a:schemeClr val="accent1"/>
            </a:lnRef>
            <a:fillRef idx="0">
              <a:schemeClr val="accent1"/>
            </a:fillRef>
            <a:effectRef idx="1">
              <a:schemeClr val="accent1"/>
            </a:effectRef>
            <a:fontRef idx="minor">
              <a:schemeClr val="tx1"/>
            </a:fontRef>
          </p:style>
        </p:cxnSp>
        <p:cxnSp>
          <p:nvCxnSpPr>
            <p:cNvPr id="95" name="Curved Connector 94"/>
            <p:cNvCxnSpPr/>
            <p:nvPr/>
          </p:nvCxnSpPr>
          <p:spPr>
            <a:xfrm rot="5400000" flipH="1" flipV="1">
              <a:off x="6937372" y="2043814"/>
              <a:ext cx="557879" cy="152115"/>
            </a:xfrm>
            <a:prstGeom prst="curvedConnector3">
              <a:avLst/>
            </a:prstGeom>
            <a:ln>
              <a:gradFill>
                <a:gsLst>
                  <a:gs pos="0">
                    <a:schemeClr val="bg1">
                      <a:lumMod val="85000"/>
                      <a:alpha val="3000"/>
                    </a:schemeClr>
                  </a:gs>
                  <a:gs pos="74000">
                    <a:schemeClr val="bg1">
                      <a:lumMod val="50000"/>
                    </a:schemeClr>
                  </a:gs>
                  <a:gs pos="83000">
                    <a:schemeClr val="bg1">
                      <a:lumMod val="50000"/>
                    </a:schemeClr>
                  </a:gs>
                  <a:gs pos="100000">
                    <a:schemeClr val="bg1">
                      <a:lumMod val="65000"/>
                    </a:schemeClr>
                  </a:gs>
                </a:gsLst>
                <a:lin ang="16200000" scaled="0"/>
              </a:gradFill>
            </a:ln>
            <a:effectLst/>
          </p:spPr>
          <p:style>
            <a:lnRef idx="2">
              <a:schemeClr val="accent1"/>
            </a:lnRef>
            <a:fillRef idx="0">
              <a:schemeClr val="accent1"/>
            </a:fillRef>
            <a:effectRef idx="1">
              <a:schemeClr val="accent1"/>
            </a:effectRef>
            <a:fontRef idx="minor">
              <a:schemeClr val="tx1"/>
            </a:fontRef>
          </p:style>
        </p:cxnSp>
        <p:cxnSp>
          <p:nvCxnSpPr>
            <p:cNvPr id="96" name="Curved Connector 95"/>
            <p:cNvCxnSpPr/>
            <p:nvPr/>
          </p:nvCxnSpPr>
          <p:spPr>
            <a:xfrm rot="16200000" flipV="1">
              <a:off x="7456959" y="2025732"/>
              <a:ext cx="555828" cy="186226"/>
            </a:xfrm>
            <a:prstGeom prst="curvedConnector3">
              <a:avLst/>
            </a:prstGeom>
            <a:ln>
              <a:gradFill>
                <a:gsLst>
                  <a:gs pos="0">
                    <a:schemeClr val="bg1">
                      <a:lumMod val="85000"/>
                      <a:alpha val="3000"/>
                    </a:schemeClr>
                  </a:gs>
                  <a:gs pos="74000">
                    <a:schemeClr val="bg1">
                      <a:lumMod val="50000"/>
                    </a:schemeClr>
                  </a:gs>
                  <a:gs pos="83000">
                    <a:schemeClr val="bg1">
                      <a:lumMod val="50000"/>
                    </a:schemeClr>
                  </a:gs>
                  <a:gs pos="100000">
                    <a:schemeClr val="bg1">
                      <a:lumMod val="65000"/>
                    </a:schemeClr>
                  </a:gs>
                </a:gsLst>
                <a:lin ang="16200000" scaled="0"/>
              </a:gradFill>
            </a:ln>
            <a:effectLst/>
          </p:spPr>
          <p:style>
            <a:lnRef idx="2">
              <a:schemeClr val="accent1"/>
            </a:lnRef>
            <a:fillRef idx="0">
              <a:schemeClr val="accent1"/>
            </a:fillRef>
            <a:effectRef idx="1">
              <a:schemeClr val="accent1"/>
            </a:effectRef>
            <a:fontRef idx="minor">
              <a:schemeClr val="tx1"/>
            </a:fontRef>
          </p:style>
        </p:cxnSp>
        <p:cxnSp>
          <p:nvCxnSpPr>
            <p:cNvPr id="97" name="Curved Connector 96"/>
            <p:cNvCxnSpPr/>
            <p:nvPr/>
          </p:nvCxnSpPr>
          <p:spPr>
            <a:xfrm rot="16200000" flipV="1">
              <a:off x="7837918" y="1880678"/>
              <a:ext cx="769254" cy="689757"/>
            </a:xfrm>
            <a:prstGeom prst="curvedConnector3">
              <a:avLst>
                <a:gd name="adj1" fmla="val 50000"/>
              </a:avLst>
            </a:prstGeom>
            <a:ln>
              <a:gradFill>
                <a:gsLst>
                  <a:gs pos="0">
                    <a:schemeClr val="bg1">
                      <a:lumMod val="85000"/>
                      <a:alpha val="3000"/>
                    </a:schemeClr>
                  </a:gs>
                  <a:gs pos="74000">
                    <a:schemeClr val="bg1">
                      <a:lumMod val="50000"/>
                    </a:schemeClr>
                  </a:gs>
                  <a:gs pos="83000">
                    <a:schemeClr val="bg1">
                      <a:lumMod val="50000"/>
                    </a:schemeClr>
                  </a:gs>
                  <a:gs pos="100000">
                    <a:schemeClr val="bg1">
                      <a:lumMod val="65000"/>
                    </a:schemeClr>
                  </a:gs>
                </a:gsLst>
                <a:lin ang="16200000" scaled="0"/>
              </a:gradFill>
            </a:ln>
            <a:effectLst/>
          </p:spPr>
          <p:style>
            <a:lnRef idx="2">
              <a:schemeClr val="accent1"/>
            </a:lnRef>
            <a:fillRef idx="0">
              <a:schemeClr val="accent1"/>
            </a:fillRef>
            <a:effectRef idx="1">
              <a:schemeClr val="accent1"/>
            </a:effectRef>
            <a:fontRef idx="minor">
              <a:schemeClr val="tx1"/>
            </a:fontRef>
          </p:style>
        </p:cxnSp>
      </p:grpSp>
      <p:sp>
        <p:nvSpPr>
          <p:cNvPr id="198" name="Rectangle 197"/>
          <p:cNvSpPr/>
          <p:nvPr/>
        </p:nvSpPr>
        <p:spPr>
          <a:xfrm>
            <a:off x="7052563" y="3883600"/>
            <a:ext cx="1895260"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grpSp>
        <p:nvGrpSpPr>
          <p:cNvPr id="120" name="Group 119"/>
          <p:cNvGrpSpPr/>
          <p:nvPr/>
        </p:nvGrpSpPr>
        <p:grpSpPr>
          <a:xfrm>
            <a:off x="7541636" y="3769518"/>
            <a:ext cx="1265461" cy="1203953"/>
            <a:chOff x="3852804" y="1839915"/>
            <a:chExt cx="2088065" cy="2613483"/>
          </a:xfrm>
        </p:grpSpPr>
        <p:grpSp>
          <p:nvGrpSpPr>
            <p:cNvPr id="121" name="Group 120"/>
            <p:cNvGrpSpPr>
              <a:grpSpLocks noChangeAspect="1"/>
            </p:cNvGrpSpPr>
            <p:nvPr/>
          </p:nvGrpSpPr>
          <p:grpSpPr>
            <a:xfrm rot="5400000">
              <a:off x="4145222" y="3993538"/>
              <a:ext cx="125012" cy="539255"/>
              <a:chOff x="6316390" y="2819982"/>
              <a:chExt cx="764560" cy="3298032"/>
            </a:xfrm>
            <a:effectLst>
              <a:outerShdw blurRad="50800" dist="38100" dir="2700000" algn="tl" rotWithShape="0">
                <a:prstClr val="black">
                  <a:alpha val="40000"/>
                </a:prstClr>
              </a:outerShdw>
            </a:effectLst>
          </p:grpSpPr>
          <p:sp>
            <p:nvSpPr>
              <p:cNvPr id="133" name="Rectangle 132"/>
              <p:cNvSpPr/>
              <p:nvPr/>
            </p:nvSpPr>
            <p:spPr>
              <a:xfrm>
                <a:off x="6419352" y="2925398"/>
                <a:ext cx="429424" cy="31263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4" name="Rectangle 133"/>
              <p:cNvSpPr/>
              <p:nvPr/>
            </p:nvSpPr>
            <p:spPr>
              <a:xfrm>
                <a:off x="6316393" y="3038622"/>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5" name="Rectangle 134"/>
              <p:cNvSpPr/>
              <p:nvPr/>
            </p:nvSpPr>
            <p:spPr>
              <a:xfrm>
                <a:off x="6316392" y="3638061"/>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6" name="Rectangle 135"/>
              <p:cNvSpPr/>
              <p:nvPr/>
            </p:nvSpPr>
            <p:spPr>
              <a:xfrm>
                <a:off x="6316392" y="4237500"/>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7" name="Rectangle 136"/>
              <p:cNvSpPr/>
              <p:nvPr/>
            </p:nvSpPr>
            <p:spPr>
              <a:xfrm>
                <a:off x="6316391" y="4836939"/>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8" name="Rectangle 137"/>
              <p:cNvSpPr/>
              <p:nvPr/>
            </p:nvSpPr>
            <p:spPr>
              <a:xfrm>
                <a:off x="6316390" y="5436378"/>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9" name="Rectangle 138"/>
              <p:cNvSpPr/>
              <p:nvPr/>
            </p:nvSpPr>
            <p:spPr>
              <a:xfrm>
                <a:off x="6848548" y="3009687"/>
                <a:ext cx="232402" cy="1146465"/>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0" name="Rectangle 139"/>
              <p:cNvSpPr/>
              <p:nvPr/>
            </p:nvSpPr>
            <p:spPr>
              <a:xfrm>
                <a:off x="6848793" y="4237500"/>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1" name="Rectangle 140"/>
              <p:cNvSpPr/>
              <p:nvPr/>
            </p:nvSpPr>
            <p:spPr>
              <a:xfrm>
                <a:off x="6848792" y="4836939"/>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2" name="Rectangle 141"/>
              <p:cNvSpPr/>
              <p:nvPr/>
            </p:nvSpPr>
            <p:spPr>
              <a:xfrm>
                <a:off x="6848791" y="5436378"/>
                <a:ext cx="102965" cy="48621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3" name="Oval 142"/>
              <p:cNvSpPr/>
              <p:nvPr/>
            </p:nvSpPr>
            <p:spPr>
              <a:xfrm>
                <a:off x="6533423" y="2819982"/>
                <a:ext cx="195421" cy="195421"/>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4" name="Oval 143"/>
              <p:cNvSpPr/>
              <p:nvPr/>
            </p:nvSpPr>
            <p:spPr>
              <a:xfrm>
                <a:off x="6533422" y="5922593"/>
                <a:ext cx="195421" cy="195421"/>
              </a:xfrm>
              <a:prstGeom prst="ellipse">
                <a:avLst/>
              </a:prstGeom>
              <a:solidFill>
                <a:schemeClr val="bg1">
                  <a:lumMod val="6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grpSp>
          <p:nvGrpSpPr>
            <p:cNvPr id="122" name="Group 121"/>
            <p:cNvGrpSpPr>
              <a:grpSpLocks noChangeAspect="1"/>
            </p:cNvGrpSpPr>
            <p:nvPr/>
          </p:nvGrpSpPr>
          <p:grpSpPr>
            <a:xfrm rot="16200000" flipH="1">
              <a:off x="3837458" y="2635512"/>
              <a:ext cx="734119" cy="250781"/>
              <a:chOff x="6947490" y="3518845"/>
              <a:chExt cx="1430589" cy="488702"/>
            </a:xfrm>
          </p:grpSpPr>
          <p:sp>
            <p:nvSpPr>
              <p:cNvPr id="131" name="Trapezoid 130"/>
              <p:cNvSpPr/>
              <p:nvPr/>
            </p:nvSpPr>
            <p:spPr>
              <a:xfrm rot="16200000">
                <a:off x="7974449" y="3559423"/>
                <a:ext cx="412202" cy="395059"/>
              </a:xfrm>
              <a:prstGeom prst="trapezoi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p>
            </p:txBody>
          </p:sp>
          <p:sp>
            <p:nvSpPr>
              <p:cNvPr id="132" name="Rounded Rectangle 131"/>
              <p:cNvSpPr/>
              <p:nvPr/>
            </p:nvSpPr>
            <p:spPr>
              <a:xfrm>
                <a:off x="6947490" y="3518845"/>
                <a:ext cx="1046363" cy="488702"/>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dirty="0"/>
              </a:p>
            </p:txBody>
          </p:sp>
        </p:grpSp>
        <p:cxnSp>
          <p:nvCxnSpPr>
            <p:cNvPr id="123" name="Curved Connector 122"/>
            <p:cNvCxnSpPr/>
            <p:nvPr/>
          </p:nvCxnSpPr>
          <p:spPr>
            <a:xfrm rot="16200000" flipV="1">
              <a:off x="3815136" y="2024716"/>
              <a:ext cx="555828" cy="186226"/>
            </a:xfrm>
            <a:prstGeom prst="curvedConnector3">
              <a:avLst/>
            </a:prstGeom>
            <a:ln>
              <a:gradFill>
                <a:gsLst>
                  <a:gs pos="0">
                    <a:schemeClr val="bg1">
                      <a:lumMod val="85000"/>
                      <a:alpha val="3000"/>
                    </a:schemeClr>
                  </a:gs>
                  <a:gs pos="74000">
                    <a:schemeClr val="bg1">
                      <a:lumMod val="50000"/>
                    </a:schemeClr>
                  </a:gs>
                  <a:gs pos="83000">
                    <a:schemeClr val="bg1">
                      <a:lumMod val="50000"/>
                    </a:schemeClr>
                  </a:gs>
                  <a:gs pos="100000">
                    <a:schemeClr val="bg1">
                      <a:lumMod val="65000"/>
                    </a:schemeClr>
                  </a:gs>
                </a:gsLst>
                <a:lin ang="16200000" scaled="0"/>
              </a:gradFill>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a:off x="4186162" y="3127961"/>
              <a:ext cx="0" cy="1032928"/>
            </a:xfrm>
            <a:prstGeom prst="straightConnector1">
              <a:avLst/>
            </a:prstGeom>
            <a:ln w="19050">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3852804" y="3366529"/>
              <a:ext cx="815197" cy="434270"/>
            </a:xfrm>
            <a:prstGeom prst="rect">
              <a:avLst/>
            </a:prstGeom>
            <a:solidFill>
              <a:schemeClr val="bg1"/>
            </a:solidFill>
          </p:spPr>
          <p:txBody>
            <a:bodyPr wrap="none" rtlCol="0" anchor="ctr">
              <a:spAutoFit/>
            </a:bodyPr>
            <a:lstStyle/>
            <a:p>
              <a:r>
                <a:rPr lang="en-US" sz="700" dirty="0">
                  <a:solidFill>
                    <a:schemeClr val="bg2">
                      <a:lumMod val="25000"/>
                    </a:schemeClr>
                  </a:solidFill>
                </a:rPr>
                <a:t>– 50 dB</a:t>
              </a:r>
            </a:p>
          </p:txBody>
        </p:sp>
        <p:sp>
          <p:nvSpPr>
            <p:cNvPr id="126" name="TextBox 125"/>
            <p:cNvSpPr txBox="1"/>
            <p:nvPr/>
          </p:nvSpPr>
          <p:spPr>
            <a:xfrm>
              <a:off x="4406225" y="2978594"/>
              <a:ext cx="1497614" cy="434270"/>
            </a:xfrm>
            <a:prstGeom prst="rect">
              <a:avLst/>
            </a:prstGeom>
            <a:noFill/>
          </p:spPr>
          <p:txBody>
            <a:bodyPr wrap="none" rtlCol="0">
              <a:spAutoFit/>
            </a:bodyPr>
            <a:lstStyle/>
            <a:p>
              <a:r>
                <a:rPr lang="en-US" sz="700" dirty="0">
                  <a:solidFill>
                    <a:schemeClr val="bg2">
                      <a:lumMod val="25000"/>
                    </a:schemeClr>
                  </a:solidFill>
                </a:rPr>
                <a:t>+18 dBm ± 0.5 dB</a:t>
              </a:r>
            </a:p>
          </p:txBody>
        </p:sp>
        <p:cxnSp>
          <p:nvCxnSpPr>
            <p:cNvPr id="127" name="Straight Connector 126"/>
            <p:cNvCxnSpPr/>
            <p:nvPr/>
          </p:nvCxnSpPr>
          <p:spPr>
            <a:xfrm>
              <a:off x="4033344" y="3134055"/>
              <a:ext cx="426285"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4033343" y="4160891"/>
              <a:ext cx="426285"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4007989" y="3134055"/>
              <a:ext cx="352302"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4406225" y="4019128"/>
              <a:ext cx="1534644" cy="434270"/>
            </a:xfrm>
            <a:prstGeom prst="rect">
              <a:avLst/>
            </a:prstGeom>
            <a:noFill/>
          </p:spPr>
          <p:txBody>
            <a:bodyPr wrap="none" rtlCol="0">
              <a:spAutoFit/>
            </a:bodyPr>
            <a:lstStyle/>
            <a:p>
              <a:r>
                <a:rPr lang="en-US" sz="700" dirty="0">
                  <a:solidFill>
                    <a:schemeClr val="bg2">
                      <a:lumMod val="25000"/>
                    </a:schemeClr>
                  </a:solidFill>
                </a:rPr>
                <a:t>– 32 dBm ± 0.5 dB</a:t>
              </a:r>
            </a:p>
          </p:txBody>
        </p:sp>
      </p:grpSp>
      <p:sp>
        <p:nvSpPr>
          <p:cNvPr id="199" name="TextBox 198"/>
          <p:cNvSpPr txBox="1"/>
          <p:nvPr/>
        </p:nvSpPr>
        <p:spPr>
          <a:xfrm>
            <a:off x="7052563" y="3477921"/>
            <a:ext cx="1895260" cy="430887"/>
          </a:xfrm>
          <a:prstGeom prst="rect">
            <a:avLst/>
          </a:prstGeom>
          <a:solidFill>
            <a:schemeClr val="tx2"/>
          </a:solidFill>
        </p:spPr>
        <p:txBody>
          <a:bodyPr wrap="square" rtlCol="0">
            <a:spAutoFit/>
          </a:bodyPr>
          <a:lstStyle/>
          <a:p>
            <a:pPr algn="ctr"/>
            <a:r>
              <a:rPr lang="en-US" sz="1100" dirty="0">
                <a:solidFill>
                  <a:schemeClr val="bg1"/>
                </a:solidFill>
              </a:rPr>
              <a:t>Calibrated Air Interfaces </a:t>
            </a:r>
            <a:br>
              <a:rPr lang="en-US" sz="1100" dirty="0">
                <a:solidFill>
                  <a:schemeClr val="bg1"/>
                </a:solidFill>
              </a:rPr>
            </a:br>
            <a:r>
              <a:rPr lang="en-US" sz="1100" dirty="0">
                <a:solidFill>
                  <a:schemeClr val="bg1"/>
                </a:solidFill>
              </a:rPr>
              <a:t>and Chambers</a:t>
            </a:r>
          </a:p>
        </p:txBody>
      </p:sp>
      <p:sp>
        <p:nvSpPr>
          <p:cNvPr id="146" name="TextBox 145"/>
          <p:cNvSpPr txBox="1"/>
          <p:nvPr/>
        </p:nvSpPr>
        <p:spPr>
          <a:xfrm>
            <a:off x="7445873" y="4967189"/>
            <a:ext cx="1377300" cy="246221"/>
          </a:xfrm>
          <a:prstGeom prst="rect">
            <a:avLst/>
          </a:prstGeom>
          <a:noFill/>
        </p:spPr>
        <p:txBody>
          <a:bodyPr wrap="none" rtlCol="0">
            <a:spAutoFit/>
          </a:bodyPr>
          <a:lstStyle/>
          <a:p>
            <a:r>
              <a:rPr lang="en-US" sz="1000" dirty="0">
                <a:solidFill>
                  <a:schemeClr val="bg2">
                    <a:lumMod val="25000"/>
                  </a:schemeClr>
                </a:solidFill>
              </a:rPr>
              <a:t>Near field / Far Field </a:t>
            </a:r>
          </a:p>
        </p:txBody>
      </p:sp>
      <p:sp>
        <p:nvSpPr>
          <p:cNvPr id="119" name="Rectangle 118"/>
          <p:cNvSpPr/>
          <p:nvPr/>
        </p:nvSpPr>
        <p:spPr>
          <a:xfrm>
            <a:off x="4704128" y="2081377"/>
            <a:ext cx="1898996"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150" name="TextBox 149"/>
          <p:cNvSpPr txBox="1"/>
          <p:nvPr/>
        </p:nvSpPr>
        <p:spPr>
          <a:xfrm>
            <a:off x="4704127" y="1684689"/>
            <a:ext cx="1898996" cy="430887"/>
          </a:xfrm>
          <a:prstGeom prst="rect">
            <a:avLst/>
          </a:prstGeom>
          <a:solidFill>
            <a:schemeClr val="tx2"/>
          </a:solidFill>
        </p:spPr>
        <p:txBody>
          <a:bodyPr wrap="square" rtlCol="0">
            <a:spAutoFit/>
          </a:bodyPr>
          <a:lstStyle/>
          <a:p>
            <a:pPr algn="ctr">
              <a:spcAft>
                <a:spcPts val="600"/>
              </a:spcAft>
            </a:pPr>
            <a:r>
              <a:rPr lang="en-US" sz="1100" dirty="0">
                <a:solidFill>
                  <a:schemeClr val="bg1"/>
                </a:solidFill>
                <a:latin typeface="+mj-lt"/>
              </a:rPr>
              <a:t>Antenna</a:t>
            </a:r>
            <a:br>
              <a:rPr lang="en-US" sz="1100" dirty="0">
                <a:solidFill>
                  <a:schemeClr val="bg1"/>
                </a:solidFill>
                <a:latin typeface="+mj-lt"/>
              </a:rPr>
            </a:br>
            <a:r>
              <a:rPr lang="en-US" sz="1100" dirty="0">
                <a:solidFill>
                  <a:schemeClr val="bg1"/>
                </a:solidFill>
                <a:latin typeface="+mj-lt"/>
              </a:rPr>
              <a:t>Arrays</a:t>
            </a:r>
          </a:p>
        </p:txBody>
      </p:sp>
      <p:sp>
        <p:nvSpPr>
          <p:cNvPr id="167" name="Rectangle 166"/>
          <p:cNvSpPr/>
          <p:nvPr/>
        </p:nvSpPr>
        <p:spPr>
          <a:xfrm>
            <a:off x="7052564" y="2077210"/>
            <a:ext cx="1898996" cy="1311682"/>
          </a:xfrm>
          <a:prstGeom prst="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a:solidFill>
                <a:schemeClr val="bg2">
                  <a:lumMod val="25000"/>
                </a:schemeClr>
              </a:solidFill>
            </a:endParaRPr>
          </a:p>
        </p:txBody>
      </p:sp>
      <p:sp>
        <p:nvSpPr>
          <p:cNvPr id="170" name="TextBox 169"/>
          <p:cNvSpPr txBox="1"/>
          <p:nvPr/>
        </p:nvSpPr>
        <p:spPr>
          <a:xfrm>
            <a:off x="7052563" y="1680522"/>
            <a:ext cx="1898996" cy="430887"/>
          </a:xfrm>
          <a:prstGeom prst="rect">
            <a:avLst/>
          </a:prstGeom>
          <a:solidFill>
            <a:schemeClr val="tx2"/>
          </a:solidFill>
        </p:spPr>
        <p:txBody>
          <a:bodyPr wrap="square" rtlCol="0">
            <a:spAutoFit/>
          </a:bodyPr>
          <a:lstStyle>
            <a:defPPr>
              <a:defRPr lang="en-US"/>
            </a:defPPr>
            <a:lvl1pPr algn="ctr">
              <a:spcAft>
                <a:spcPts val="600"/>
              </a:spcAft>
              <a:defRPr sz="1100">
                <a:solidFill>
                  <a:schemeClr val="bg1"/>
                </a:solidFill>
                <a:latin typeface="+mj-lt"/>
              </a:defRPr>
            </a:lvl1pPr>
          </a:lstStyle>
          <a:p>
            <a:r>
              <a:rPr lang="en-US" dirty="0"/>
              <a:t>Total Cost </a:t>
            </a:r>
            <a:br>
              <a:rPr lang="en-US" dirty="0"/>
            </a:br>
            <a:r>
              <a:rPr lang="en-US" dirty="0"/>
              <a:t>of Test</a:t>
            </a:r>
          </a:p>
        </p:txBody>
      </p:sp>
      <p:pic>
        <p:nvPicPr>
          <p:cNvPr id="176" name="Picture 17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956563" y="2222597"/>
            <a:ext cx="1443514" cy="1020974"/>
          </a:xfrm>
          <a:prstGeom prst="rect">
            <a:avLst/>
          </a:prstGeom>
        </p:spPr>
      </p:pic>
      <p:pic>
        <p:nvPicPr>
          <p:cNvPr id="33" name="Picture 32"/>
          <p:cNvPicPr>
            <a:picLocks noChangeAspect="1"/>
          </p:cNvPicPr>
          <p:nvPr/>
        </p:nvPicPr>
        <p:blipFill>
          <a:blip r:embed="rId5"/>
          <a:stretch>
            <a:fillRect/>
          </a:stretch>
        </p:blipFill>
        <p:spPr>
          <a:xfrm>
            <a:off x="7451235" y="2144235"/>
            <a:ext cx="1207462" cy="1207462"/>
          </a:xfrm>
          <a:prstGeom prst="rect">
            <a:avLst/>
          </a:prstGeom>
        </p:spPr>
      </p:pic>
      <p:sp>
        <p:nvSpPr>
          <p:cNvPr id="34" name="TextBox 33"/>
          <p:cNvSpPr txBox="1"/>
          <p:nvPr/>
        </p:nvSpPr>
        <p:spPr>
          <a:xfrm>
            <a:off x="7777915" y="5589327"/>
            <a:ext cx="1128299" cy="307777"/>
          </a:xfrm>
          <a:prstGeom prst="rect">
            <a:avLst/>
          </a:prstGeom>
          <a:noFill/>
        </p:spPr>
        <p:txBody>
          <a:bodyPr wrap="square" lIns="0" rIns="0" rtlCol="0">
            <a:spAutoFit/>
          </a:bodyPr>
          <a:lstStyle/>
          <a:p>
            <a:pPr algn="r"/>
            <a:r>
              <a:rPr lang="en-US" sz="1400" dirty="0">
                <a:solidFill>
                  <a:schemeClr val="bg1">
                    <a:lumMod val="50000"/>
                  </a:schemeClr>
                </a:solidFill>
              </a:rPr>
              <a:t>ni.com/5g</a:t>
            </a:r>
          </a:p>
        </p:txBody>
      </p:sp>
    </p:spTree>
    <p:extLst>
      <p:ext uri="{BB962C8B-B14F-4D97-AF65-F5344CB8AC3E}">
        <p14:creationId xmlns:p14="http://schemas.microsoft.com/office/powerpoint/2010/main" val="150290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302528"/>
            <a:ext cx="8229600" cy="1143000"/>
          </a:xfrm>
        </p:spPr>
        <p:txBody>
          <a:bodyPr>
            <a:normAutofit/>
          </a:bodyPr>
          <a:lstStyle/>
          <a:p>
            <a:pPr algn="ctr"/>
            <a:r>
              <a:rPr lang="en-US" sz="2800" dirty="0"/>
              <a:t>NI’s Architectural Approach to 5G Test Challenges</a:t>
            </a:r>
          </a:p>
        </p:txBody>
      </p:sp>
      <p:sp>
        <p:nvSpPr>
          <p:cNvPr id="372" name="TextBox 371"/>
          <p:cNvSpPr txBox="1"/>
          <p:nvPr>
            <p:custDataLst>
              <p:tags r:id="rId1"/>
            </p:custDataLst>
          </p:nvPr>
        </p:nvSpPr>
        <p:spPr>
          <a:xfrm>
            <a:off x="454026" y="2309415"/>
            <a:ext cx="2668693" cy="2089055"/>
          </a:xfrm>
          <a:prstGeom prst="rect">
            <a:avLst/>
          </a:prstGeom>
          <a:solidFill>
            <a:schemeClr val="bg1">
              <a:lumMod val="95000"/>
            </a:schemeClr>
          </a:solidFill>
        </p:spPr>
        <p:txBody>
          <a:bodyPr wrap="square" lIns="91440" tIns="45719" rIns="91440" bIns="45719" rtlCol="0">
            <a:noAutofit/>
          </a:bodyPr>
          <a:lstStyle/>
          <a:p>
            <a:pPr marL="194310" indent="-194310" defTabSz="342872">
              <a:spcAft>
                <a:spcPts val="600"/>
              </a:spcAft>
              <a:buSzPct val="70000"/>
              <a:buFont typeface="Wingdings" charset="2"/>
              <a:buChar char="§"/>
            </a:pPr>
            <a:r>
              <a:rPr lang="en-US" sz="1400" dirty="0">
                <a:solidFill>
                  <a:prstClr val="black">
                    <a:lumMod val="75000"/>
                    <a:lumOff val="25000"/>
                  </a:prstClr>
                </a:solidFill>
                <a:cs typeface="Arial"/>
              </a:rPr>
              <a:t>Add performance as future requirements emerge</a:t>
            </a:r>
          </a:p>
          <a:p>
            <a:pPr marL="194310" indent="-194310" defTabSz="342872">
              <a:spcAft>
                <a:spcPts val="600"/>
              </a:spcAft>
              <a:buSzPct val="70000"/>
              <a:buFont typeface="Wingdings" charset="2"/>
              <a:buChar char="§"/>
            </a:pPr>
            <a:r>
              <a:rPr lang="en-US" sz="1400" dirty="0">
                <a:solidFill>
                  <a:prstClr val="black">
                    <a:lumMod val="75000"/>
                    <a:lumOff val="25000"/>
                  </a:prstClr>
                </a:solidFill>
                <a:cs typeface="Arial"/>
              </a:rPr>
              <a:t>Integrate non-RF I/O into same system to maintain small footprint</a:t>
            </a:r>
          </a:p>
        </p:txBody>
      </p:sp>
      <p:sp>
        <p:nvSpPr>
          <p:cNvPr id="3" name="Rectangle 2"/>
          <p:cNvSpPr/>
          <p:nvPr/>
        </p:nvSpPr>
        <p:spPr>
          <a:xfrm>
            <a:off x="454026" y="1847970"/>
            <a:ext cx="2668693" cy="338554"/>
          </a:xfrm>
          <a:prstGeom prst="rect">
            <a:avLst/>
          </a:prstGeom>
          <a:solidFill>
            <a:schemeClr val="tx2"/>
          </a:solidFill>
        </p:spPr>
        <p:txBody>
          <a:bodyPr wrap="square" anchor="ctr">
            <a:spAutoFit/>
          </a:bodyPr>
          <a:lstStyle/>
          <a:p>
            <a:pPr algn="ctr" defTabSz="342872">
              <a:spcAft>
                <a:spcPts val="600"/>
              </a:spcAft>
            </a:pPr>
            <a:r>
              <a:rPr lang="en-US" sz="1600" dirty="0">
                <a:solidFill>
                  <a:schemeClr val="bg1"/>
                </a:solidFill>
                <a:cs typeface="Arial"/>
              </a:rPr>
              <a:t>Modularity</a:t>
            </a:r>
            <a:endParaRPr lang="en-US" sz="1400" dirty="0">
              <a:solidFill>
                <a:schemeClr val="bg1"/>
              </a:solidFill>
              <a:cs typeface="Arial"/>
            </a:endParaRPr>
          </a:p>
        </p:txBody>
      </p:sp>
      <p:sp>
        <p:nvSpPr>
          <p:cNvPr id="6" name="TextBox 5"/>
          <p:cNvSpPr txBox="1"/>
          <p:nvPr>
            <p:custDataLst>
              <p:tags r:id="rId2"/>
            </p:custDataLst>
          </p:nvPr>
        </p:nvSpPr>
        <p:spPr>
          <a:xfrm>
            <a:off x="3242619" y="2309415"/>
            <a:ext cx="2668693" cy="2089055"/>
          </a:xfrm>
          <a:prstGeom prst="rect">
            <a:avLst/>
          </a:prstGeom>
          <a:solidFill>
            <a:schemeClr val="bg1">
              <a:lumMod val="95000"/>
            </a:schemeClr>
          </a:solidFill>
        </p:spPr>
        <p:txBody>
          <a:bodyPr wrap="square" lIns="91440" tIns="45719" rIns="91440" bIns="45719" rtlCol="0">
            <a:noAutofit/>
          </a:bodyPr>
          <a:lstStyle>
            <a:defPPr>
              <a:defRPr lang="en-US"/>
            </a:defPPr>
            <a:lvl1pPr marL="194310" indent="-194310" defTabSz="342872">
              <a:spcAft>
                <a:spcPts val="600"/>
              </a:spcAft>
              <a:buSzPct val="70000"/>
              <a:buFont typeface="Wingdings" charset="2"/>
              <a:buChar char="§"/>
              <a:defRPr sz="1400">
                <a:solidFill>
                  <a:prstClr val="black">
                    <a:lumMod val="75000"/>
                    <a:lumOff val="25000"/>
                  </a:prstClr>
                </a:solidFill>
                <a:cs typeface="Arial"/>
              </a:defRPr>
            </a:lvl1pPr>
          </a:lstStyle>
          <a:p>
            <a:r>
              <a:rPr lang="en-US" dirty="0"/>
              <a:t>Flexible mmWave configurations for multi-DUT, multi-frequency and beamforming test</a:t>
            </a:r>
          </a:p>
          <a:p>
            <a:r>
              <a:rPr lang="en-US" dirty="0"/>
              <a:t>Tight timing and synchronization for MIMO configurations</a:t>
            </a:r>
          </a:p>
        </p:txBody>
      </p:sp>
      <p:sp>
        <p:nvSpPr>
          <p:cNvPr id="7" name="Rectangle 6"/>
          <p:cNvSpPr/>
          <p:nvPr/>
        </p:nvSpPr>
        <p:spPr>
          <a:xfrm>
            <a:off x="3242619" y="1724640"/>
            <a:ext cx="2668693" cy="584775"/>
          </a:xfrm>
          <a:prstGeom prst="rect">
            <a:avLst/>
          </a:prstGeom>
          <a:solidFill>
            <a:schemeClr val="tx2"/>
          </a:solidFill>
        </p:spPr>
        <p:txBody>
          <a:bodyPr wrap="square" lIns="0" rIns="0" anchor="ctr">
            <a:noAutofit/>
          </a:bodyPr>
          <a:lstStyle/>
          <a:p>
            <a:pPr algn="ctr" defTabSz="342872">
              <a:spcAft>
                <a:spcPts val="600"/>
              </a:spcAft>
            </a:pPr>
            <a:r>
              <a:rPr lang="en-US" sz="1600" dirty="0">
                <a:solidFill>
                  <a:schemeClr val="bg1"/>
                </a:solidFill>
                <a:cs typeface="Arial"/>
              </a:rPr>
              <a:t>Frequency and </a:t>
            </a:r>
            <a:br>
              <a:rPr lang="en-US" sz="1600" dirty="0">
                <a:solidFill>
                  <a:schemeClr val="bg1"/>
                </a:solidFill>
                <a:cs typeface="Arial"/>
              </a:rPr>
            </a:br>
            <a:r>
              <a:rPr lang="en-US" sz="1600" dirty="0">
                <a:solidFill>
                  <a:schemeClr val="bg1"/>
                </a:solidFill>
                <a:cs typeface="Arial"/>
              </a:rPr>
              <a:t>Channel Agility</a:t>
            </a:r>
          </a:p>
        </p:txBody>
      </p:sp>
      <p:sp>
        <p:nvSpPr>
          <p:cNvPr id="8" name="TextBox 7"/>
          <p:cNvSpPr txBox="1"/>
          <p:nvPr>
            <p:custDataLst>
              <p:tags r:id="rId3"/>
            </p:custDataLst>
          </p:nvPr>
        </p:nvSpPr>
        <p:spPr>
          <a:xfrm>
            <a:off x="6031212" y="2309415"/>
            <a:ext cx="2668693" cy="2089055"/>
          </a:xfrm>
          <a:prstGeom prst="rect">
            <a:avLst/>
          </a:prstGeom>
          <a:solidFill>
            <a:schemeClr val="bg1">
              <a:lumMod val="95000"/>
            </a:schemeClr>
          </a:solidFill>
        </p:spPr>
        <p:txBody>
          <a:bodyPr wrap="square" lIns="91440" tIns="45719" rIns="91440" bIns="45719" rtlCol="0">
            <a:noAutofit/>
          </a:bodyPr>
          <a:lstStyle>
            <a:defPPr>
              <a:defRPr lang="en-US"/>
            </a:defPPr>
            <a:lvl1pPr marL="194310" indent="-194310" defTabSz="342872">
              <a:spcAft>
                <a:spcPts val="600"/>
              </a:spcAft>
              <a:buSzPct val="70000"/>
              <a:buFont typeface="Wingdings" charset="2"/>
              <a:buChar char="§"/>
              <a:defRPr sz="1400">
                <a:solidFill>
                  <a:prstClr val="black">
                    <a:lumMod val="75000"/>
                    <a:lumOff val="25000"/>
                  </a:prstClr>
                </a:solidFill>
                <a:cs typeface="Arial"/>
              </a:defRPr>
            </a:lvl1pPr>
          </a:lstStyle>
          <a:p>
            <a:r>
              <a:rPr lang="en-US" dirty="0"/>
              <a:t>Accelerated measurements using real-time FPGA processors programmed </a:t>
            </a:r>
            <a:br>
              <a:rPr lang="en-US" dirty="0"/>
            </a:br>
            <a:r>
              <a:rPr lang="en-US" dirty="0"/>
              <a:t>with LabVIEW FPGA</a:t>
            </a:r>
          </a:p>
          <a:p>
            <a:r>
              <a:rPr lang="en-US" dirty="0"/>
              <a:t>Achieve demanding </a:t>
            </a:r>
            <a:br>
              <a:rPr lang="en-US" dirty="0"/>
            </a:br>
            <a:r>
              <a:rPr lang="en-US" dirty="0"/>
              <a:t>EVM requirements through more sophisticated calibration techniques</a:t>
            </a:r>
          </a:p>
        </p:txBody>
      </p:sp>
      <p:sp>
        <p:nvSpPr>
          <p:cNvPr id="9" name="Rectangle 8"/>
          <p:cNvSpPr/>
          <p:nvPr/>
        </p:nvSpPr>
        <p:spPr>
          <a:xfrm>
            <a:off x="6031212" y="1724640"/>
            <a:ext cx="2668693" cy="584775"/>
          </a:xfrm>
          <a:prstGeom prst="rect">
            <a:avLst/>
          </a:prstGeom>
          <a:solidFill>
            <a:schemeClr val="tx2"/>
          </a:solidFill>
        </p:spPr>
        <p:txBody>
          <a:bodyPr wrap="square" lIns="0" rIns="0" anchor="ctr">
            <a:noAutofit/>
          </a:bodyPr>
          <a:lstStyle/>
          <a:p>
            <a:pPr algn="ctr" defTabSz="342872">
              <a:spcAft>
                <a:spcPts val="600"/>
              </a:spcAft>
            </a:pPr>
            <a:r>
              <a:rPr lang="en-US" sz="1600" dirty="0">
                <a:solidFill>
                  <a:schemeClr val="bg1"/>
                </a:solidFill>
                <a:cs typeface="Arial"/>
              </a:rPr>
              <a:t>Software-defined </a:t>
            </a:r>
            <a:br>
              <a:rPr lang="en-US" sz="1600" dirty="0">
                <a:solidFill>
                  <a:schemeClr val="bg1"/>
                </a:solidFill>
                <a:cs typeface="Arial"/>
              </a:rPr>
            </a:br>
            <a:r>
              <a:rPr lang="en-US" sz="1600" dirty="0">
                <a:solidFill>
                  <a:schemeClr val="bg1"/>
                </a:solidFill>
                <a:cs typeface="Arial"/>
              </a:rPr>
              <a:t>Signal Processing</a:t>
            </a:r>
          </a:p>
        </p:txBody>
      </p:sp>
      <p:sp>
        <p:nvSpPr>
          <p:cNvPr id="4" name="TextBox 3"/>
          <p:cNvSpPr txBox="1"/>
          <p:nvPr/>
        </p:nvSpPr>
        <p:spPr>
          <a:xfrm>
            <a:off x="454026" y="4429979"/>
            <a:ext cx="3896749" cy="769441"/>
          </a:xfrm>
          <a:prstGeom prst="rect">
            <a:avLst/>
          </a:prstGeom>
          <a:noFill/>
        </p:spPr>
        <p:txBody>
          <a:bodyPr wrap="square" lIns="0" rIns="0" rtlCol="0">
            <a:spAutoFit/>
          </a:bodyPr>
          <a:lstStyle/>
          <a:p>
            <a:r>
              <a:rPr lang="en-US" sz="1600" dirty="0">
                <a:solidFill>
                  <a:schemeClr val="bg2">
                    <a:lumMod val="25000"/>
                  </a:schemeClr>
                </a:solidFill>
              </a:rPr>
              <a:t>Key Open Issues for Test:</a:t>
            </a:r>
          </a:p>
          <a:p>
            <a:pPr marL="194310" indent="-194310" defTabSz="342872">
              <a:buSzPct val="70000"/>
              <a:buFont typeface="Wingdings" charset="2"/>
              <a:buChar char="§"/>
            </a:pPr>
            <a:r>
              <a:rPr lang="en-US" sz="1400" dirty="0">
                <a:solidFill>
                  <a:prstClr val="black">
                    <a:lumMod val="75000"/>
                    <a:lumOff val="25000"/>
                  </a:prstClr>
                </a:solidFill>
                <a:cs typeface="Arial"/>
              </a:rPr>
              <a:t>Test cost of millimeter wave and MIMO</a:t>
            </a:r>
          </a:p>
          <a:p>
            <a:pPr marL="194310" indent="-194310" defTabSz="342872">
              <a:buSzPct val="70000"/>
              <a:buFont typeface="Wingdings" charset="2"/>
              <a:buChar char="§"/>
            </a:pPr>
            <a:r>
              <a:rPr lang="en-US" sz="1400" dirty="0">
                <a:solidFill>
                  <a:prstClr val="black">
                    <a:lumMod val="75000"/>
                    <a:lumOff val="25000"/>
                  </a:prstClr>
                </a:solidFill>
                <a:cs typeface="Arial"/>
              </a:rPr>
              <a:t>Over the air access / control</a:t>
            </a:r>
          </a:p>
        </p:txBody>
      </p:sp>
      <p:sp>
        <p:nvSpPr>
          <p:cNvPr id="12" name="TextBox 11"/>
          <p:cNvSpPr txBox="1"/>
          <p:nvPr/>
        </p:nvSpPr>
        <p:spPr>
          <a:xfrm>
            <a:off x="7777915" y="5589327"/>
            <a:ext cx="1128299" cy="307777"/>
          </a:xfrm>
          <a:prstGeom prst="rect">
            <a:avLst/>
          </a:prstGeom>
          <a:noFill/>
        </p:spPr>
        <p:txBody>
          <a:bodyPr wrap="square" lIns="0" rIns="0" rtlCol="0">
            <a:spAutoFit/>
          </a:bodyPr>
          <a:lstStyle/>
          <a:p>
            <a:pPr algn="r"/>
            <a:r>
              <a:rPr lang="en-US" sz="1400" dirty="0">
                <a:solidFill>
                  <a:schemeClr val="bg1">
                    <a:lumMod val="50000"/>
                  </a:schemeClr>
                </a:solidFill>
              </a:rPr>
              <a:t>ni.com/5g</a:t>
            </a:r>
          </a:p>
        </p:txBody>
      </p:sp>
    </p:spTree>
    <p:extLst>
      <p:ext uri="{BB962C8B-B14F-4D97-AF65-F5344CB8AC3E}">
        <p14:creationId xmlns:p14="http://schemas.microsoft.com/office/powerpoint/2010/main" val="245093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Many Systems, </a:t>
            </a:r>
            <a:br>
              <a:rPr lang="en-US" dirty="0"/>
            </a:br>
            <a:r>
              <a:rPr lang="en-US" dirty="0"/>
              <a:t>So Much to Measure</a:t>
            </a:r>
          </a:p>
        </p:txBody>
      </p:sp>
      <p:sp>
        <p:nvSpPr>
          <p:cNvPr id="4" name="Slide Number Placeholder 3"/>
          <p:cNvSpPr>
            <a:spLocks noGrp="1"/>
          </p:cNvSpPr>
          <p:nvPr>
            <p:ph type="sldNum" sz="quarter" idx="4"/>
          </p:nvPr>
        </p:nvSpPr>
        <p:spPr/>
        <p:txBody>
          <a:bodyPr/>
          <a:lstStyle/>
          <a:p>
            <a:fld id="{2EEDDC4E-35AB-4F0B-BAE1-7CBCE52EFA76}" type="slidenum">
              <a:rPr lang="en-US" smtClean="0"/>
              <a:pPr/>
              <a:t>2</a:t>
            </a:fld>
            <a:endParaRPr lang="en-US" dirty="0"/>
          </a:p>
        </p:txBody>
      </p:sp>
      <p:sp>
        <p:nvSpPr>
          <p:cNvPr id="53" name="TextBox 52"/>
          <p:cNvSpPr txBox="1"/>
          <p:nvPr/>
        </p:nvSpPr>
        <p:spPr>
          <a:xfrm>
            <a:off x="3905794" y="1947706"/>
            <a:ext cx="184731" cy="369332"/>
          </a:xfrm>
          <a:prstGeom prst="rect">
            <a:avLst/>
          </a:prstGeom>
          <a:noFill/>
        </p:spPr>
        <p:txBody>
          <a:bodyPr wrap="none" rtlCol="0">
            <a:spAutoFit/>
          </a:bodyPr>
          <a:lstStyle/>
          <a:p>
            <a:endParaRPr lang="en-US" dirty="0"/>
          </a:p>
        </p:txBody>
      </p:sp>
      <p:sp>
        <p:nvSpPr>
          <p:cNvPr id="54" name="Rectangle 53"/>
          <p:cNvSpPr/>
          <p:nvPr/>
        </p:nvSpPr>
        <p:spPr>
          <a:xfrm>
            <a:off x="4090077" y="3507449"/>
            <a:ext cx="602173" cy="33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128951" y="4410394"/>
            <a:ext cx="2012521" cy="1200329"/>
          </a:xfrm>
          <a:prstGeom prst="rect">
            <a:avLst/>
          </a:prstGeom>
        </p:spPr>
        <p:txBody>
          <a:bodyPr wrap="square">
            <a:spAutoFit/>
          </a:bodyPr>
          <a:lstStyle/>
          <a:p>
            <a:pPr algn="ctr"/>
            <a:r>
              <a:rPr lang="en-US" b="1" dirty="0"/>
              <a:t>mmWave Transistor and NL-Device Measurements</a:t>
            </a:r>
            <a:endParaRPr lang="en-US" dirty="0"/>
          </a:p>
        </p:txBody>
      </p:sp>
      <p:sp>
        <p:nvSpPr>
          <p:cNvPr id="89" name="Rectangle 88"/>
          <p:cNvSpPr/>
          <p:nvPr/>
        </p:nvSpPr>
        <p:spPr>
          <a:xfrm>
            <a:off x="1887836" y="4561462"/>
            <a:ext cx="2550778" cy="646331"/>
          </a:xfrm>
          <a:prstGeom prst="rect">
            <a:avLst/>
          </a:prstGeom>
        </p:spPr>
        <p:txBody>
          <a:bodyPr wrap="square">
            <a:spAutoFit/>
          </a:bodyPr>
          <a:lstStyle/>
          <a:p>
            <a:pPr algn="ctr"/>
            <a:r>
              <a:rPr lang="en-US" b="1" dirty="0"/>
              <a:t>mmWave Signal Characterization</a:t>
            </a:r>
          </a:p>
        </p:txBody>
      </p:sp>
      <p:sp>
        <p:nvSpPr>
          <p:cNvPr id="90" name="Rectangle 89"/>
          <p:cNvSpPr/>
          <p:nvPr/>
        </p:nvSpPr>
        <p:spPr>
          <a:xfrm>
            <a:off x="4474342" y="4548894"/>
            <a:ext cx="1813402" cy="923330"/>
          </a:xfrm>
          <a:prstGeom prst="rect">
            <a:avLst/>
          </a:prstGeom>
        </p:spPr>
        <p:txBody>
          <a:bodyPr wrap="square">
            <a:spAutoFit/>
          </a:bodyPr>
          <a:lstStyle/>
          <a:p>
            <a:pPr algn="ctr"/>
            <a:r>
              <a:rPr lang="en-US" b="1" dirty="0"/>
              <a:t>Channel Measurement and Modeling</a:t>
            </a:r>
            <a:endParaRPr lang="en-US" dirty="0"/>
          </a:p>
        </p:txBody>
      </p:sp>
      <p:sp>
        <p:nvSpPr>
          <p:cNvPr id="91" name="Rectangle 90"/>
          <p:cNvSpPr/>
          <p:nvPr/>
        </p:nvSpPr>
        <p:spPr>
          <a:xfrm>
            <a:off x="6652175" y="4549057"/>
            <a:ext cx="2252128" cy="646331"/>
          </a:xfrm>
          <a:prstGeom prst="rect">
            <a:avLst/>
          </a:prstGeom>
        </p:spPr>
        <p:txBody>
          <a:bodyPr wrap="square">
            <a:spAutoFit/>
          </a:bodyPr>
          <a:lstStyle/>
          <a:p>
            <a:pPr algn="ctr"/>
            <a:r>
              <a:rPr lang="en-US" b="1" dirty="0"/>
              <a:t>Massive MIMO and Over-the-Air Test</a:t>
            </a:r>
          </a:p>
        </p:txBody>
      </p:sp>
      <p:pic>
        <p:nvPicPr>
          <p:cNvPr id="93" name="Picture 92"/>
          <p:cNvPicPr>
            <a:picLocks noChangeAspect="1"/>
          </p:cNvPicPr>
          <p:nvPr/>
        </p:nvPicPr>
        <p:blipFill>
          <a:blip r:embed="rId2"/>
          <a:stretch>
            <a:fillRect/>
          </a:stretch>
        </p:blipFill>
        <p:spPr>
          <a:xfrm>
            <a:off x="217503" y="1747250"/>
            <a:ext cx="8686800" cy="2386914"/>
          </a:xfrm>
          <a:prstGeom prst="rect">
            <a:avLst/>
          </a:prstGeom>
        </p:spPr>
      </p:pic>
    </p:spTree>
    <p:extLst>
      <p:ext uri="{BB962C8B-B14F-4D97-AF65-F5344CB8AC3E}">
        <p14:creationId xmlns:p14="http://schemas.microsoft.com/office/powerpoint/2010/main" val="783502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1047" y="3628254"/>
            <a:ext cx="1128299" cy="369332"/>
          </a:xfrm>
          <a:prstGeom prst="rect">
            <a:avLst/>
          </a:prstGeom>
          <a:noFill/>
        </p:spPr>
        <p:txBody>
          <a:bodyPr wrap="square" lIns="0" rIns="0" rtlCol="0">
            <a:spAutoFit/>
          </a:bodyPr>
          <a:lstStyle/>
          <a:p>
            <a:pPr algn="ctr"/>
            <a:r>
              <a:rPr lang="en-US" dirty="0">
                <a:solidFill>
                  <a:schemeClr val="bg1"/>
                </a:solidFill>
              </a:rPr>
              <a:t>ni.com/5g</a:t>
            </a:r>
          </a:p>
        </p:txBody>
      </p:sp>
    </p:spTree>
    <p:extLst>
      <p:ext uri="{BB962C8B-B14F-4D97-AF65-F5344CB8AC3E}">
        <p14:creationId xmlns:p14="http://schemas.microsoft.com/office/powerpoint/2010/main" val="21921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EEDDC4E-35AB-4F0B-BAE1-7CBCE52EFA76}" type="slidenum">
              <a:rPr lang="en-US" smtClean="0"/>
              <a:pPr/>
              <a:t>21</a:t>
            </a:fld>
            <a:endParaRPr lang="en-US" dirty="0"/>
          </a:p>
        </p:txBody>
      </p:sp>
    </p:spTree>
    <p:extLst>
      <p:ext uri="{BB962C8B-B14F-4D97-AF65-F5344CB8AC3E}">
        <p14:creationId xmlns:p14="http://schemas.microsoft.com/office/powerpoint/2010/main" val="1694936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50000"/>
                  </a:schemeClr>
                </a:solidFill>
              </a:rPr>
              <a:t>Some Measurement Challenges</a:t>
            </a:r>
          </a:p>
        </p:txBody>
      </p:sp>
      <p:sp>
        <p:nvSpPr>
          <p:cNvPr id="4" name="Slide Number Placeholder 3"/>
          <p:cNvSpPr>
            <a:spLocks noGrp="1"/>
          </p:cNvSpPr>
          <p:nvPr>
            <p:ph type="sldNum" sz="quarter" idx="4"/>
          </p:nvPr>
        </p:nvSpPr>
        <p:spPr/>
        <p:txBody>
          <a:bodyPr/>
          <a:lstStyle/>
          <a:p>
            <a:fld id="{2EEDDC4E-35AB-4F0B-BAE1-7CBCE52EFA76}" type="slidenum">
              <a:rPr lang="en-US" smtClean="0"/>
              <a:pPr/>
              <a:t>3</a:t>
            </a:fld>
            <a:endParaRPr lang="en-US"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797" y="3177205"/>
            <a:ext cx="2631773" cy="1259079"/>
          </a:xfrm>
          <a:prstGeom prst="rect">
            <a:avLst/>
          </a:prstGeom>
        </p:spPr>
      </p:pic>
      <p:pic>
        <p:nvPicPr>
          <p:cNvPr id="28" name="Picture 27" descr="X3_B_DP_TF-3x1_5-7-2010.jpg"/>
          <p:cNvPicPr>
            <a:picLocks noChangeAspect="1"/>
          </p:cNvPicPr>
          <p:nvPr/>
        </p:nvPicPr>
        <p:blipFill rotWithShape="1">
          <a:blip r:embed="rId3" cstate="print"/>
          <a:srcRect l="11787" t="33209" r="11241" b="29476"/>
          <a:stretch/>
        </p:blipFill>
        <p:spPr>
          <a:xfrm>
            <a:off x="528677" y="3177205"/>
            <a:ext cx="2581918" cy="1095049"/>
          </a:xfrm>
          <a:prstGeom prst="rect">
            <a:avLst/>
          </a:prstGeom>
        </p:spPr>
      </p:pic>
      <p:sp>
        <p:nvSpPr>
          <p:cNvPr id="29" name="TextBox 28"/>
          <p:cNvSpPr txBox="1"/>
          <p:nvPr/>
        </p:nvSpPr>
        <p:spPr>
          <a:xfrm>
            <a:off x="165147" y="4329625"/>
            <a:ext cx="3939757" cy="1754326"/>
          </a:xfrm>
          <a:prstGeom prst="rect">
            <a:avLst/>
          </a:prstGeom>
          <a:noFill/>
        </p:spPr>
        <p:txBody>
          <a:bodyPr wrap="square" rtlCol="0">
            <a:spAutoFit/>
          </a:bodyPr>
          <a:lstStyle/>
          <a:p>
            <a:r>
              <a:rPr lang="en-US" b="1" dirty="0"/>
              <a:t>Millimeter-wave Transistor and NL-Device Measurements</a:t>
            </a:r>
            <a:endParaRPr lang="en-US" dirty="0"/>
          </a:p>
          <a:p>
            <a:pPr marL="171450" indent="-171450">
              <a:buFont typeface="Arial" panose="020B0604020202020204" pitchFamily="34" charset="0"/>
              <a:buChar char="•"/>
            </a:pPr>
            <a:r>
              <a:rPr lang="en-US" dirty="0"/>
              <a:t>mmWave Transistor Measurements and Models</a:t>
            </a:r>
          </a:p>
          <a:p>
            <a:pPr marL="171450" indent="-171450">
              <a:buFont typeface="Arial" panose="020B0604020202020204" pitchFamily="34" charset="0"/>
              <a:buChar char="•"/>
            </a:pPr>
            <a:r>
              <a:rPr lang="en-US" dirty="0"/>
              <a:t>Acoustic-Wave Filters</a:t>
            </a:r>
          </a:p>
          <a:p>
            <a:pPr marL="171450" indent="-171450">
              <a:buFont typeface="Arial" panose="020B0604020202020204" pitchFamily="34" charset="0"/>
              <a:buChar char="•"/>
            </a:pPr>
            <a:r>
              <a:rPr lang="en-US" dirty="0"/>
              <a:t>New Materials</a:t>
            </a:r>
          </a:p>
        </p:txBody>
      </p:sp>
      <p:sp>
        <p:nvSpPr>
          <p:cNvPr id="30" name="TextBox 29"/>
          <p:cNvSpPr txBox="1"/>
          <p:nvPr/>
        </p:nvSpPr>
        <p:spPr>
          <a:xfrm>
            <a:off x="4686380" y="4329625"/>
            <a:ext cx="4475509" cy="1754326"/>
          </a:xfrm>
          <a:prstGeom prst="rect">
            <a:avLst/>
          </a:prstGeom>
          <a:noFill/>
        </p:spPr>
        <p:txBody>
          <a:bodyPr wrap="square" rtlCol="0">
            <a:spAutoFit/>
          </a:bodyPr>
          <a:lstStyle/>
          <a:p>
            <a:r>
              <a:rPr lang="en-US" b="1" dirty="0"/>
              <a:t>Millimeter-Wave Signal Characterization</a:t>
            </a:r>
          </a:p>
          <a:p>
            <a:pPr marL="171450" indent="-171450">
              <a:buFont typeface="Arial" panose="020B0604020202020204" pitchFamily="34" charset="0"/>
              <a:buChar char="•"/>
            </a:pPr>
            <a:r>
              <a:rPr lang="en-US" dirty="0"/>
              <a:t>Waveform Traceability</a:t>
            </a:r>
          </a:p>
          <a:p>
            <a:pPr marL="171450" indent="-171450">
              <a:buFont typeface="Arial" panose="020B0604020202020204" pitchFamily="34" charset="0"/>
              <a:buChar char="•"/>
            </a:pPr>
            <a:r>
              <a:rPr lang="en-US" dirty="0"/>
              <a:t>Source and Transmitter Characterization</a:t>
            </a:r>
          </a:p>
          <a:p>
            <a:pPr marL="171450" indent="-171450">
              <a:buFont typeface="Arial" panose="020B0604020202020204" pitchFamily="34" charset="0"/>
              <a:buChar char="•"/>
            </a:pPr>
            <a:r>
              <a:rPr lang="en-US" dirty="0"/>
              <a:t>Impedance, Power, Noise</a:t>
            </a:r>
          </a:p>
          <a:p>
            <a:pPr marL="171450" indent="-171450">
              <a:buFont typeface="Arial" panose="020B0604020202020204" pitchFamily="34" charset="0"/>
              <a:buChar char="•"/>
            </a:pPr>
            <a:r>
              <a:rPr lang="en-US" dirty="0"/>
              <a:t>Uncertainty and Demodulation Errors</a:t>
            </a:r>
          </a:p>
        </p:txBody>
      </p:sp>
      <p:pic>
        <p:nvPicPr>
          <p:cNvPr id="31" name="Picture 30"/>
          <p:cNvPicPr>
            <a:picLocks noChangeAspect="1"/>
          </p:cNvPicPr>
          <p:nvPr/>
        </p:nvPicPr>
        <p:blipFill>
          <a:blip r:embed="rId4"/>
          <a:stretch>
            <a:fillRect/>
          </a:stretch>
        </p:blipFill>
        <p:spPr>
          <a:xfrm>
            <a:off x="2458980" y="1172481"/>
            <a:ext cx="4226039" cy="2004724"/>
          </a:xfrm>
          <a:prstGeom prst="rect">
            <a:avLst/>
          </a:prstGeom>
        </p:spPr>
      </p:pic>
    </p:spTree>
    <p:extLst>
      <p:ext uri="{BB962C8B-B14F-4D97-AF65-F5344CB8AC3E}">
        <p14:creationId xmlns:p14="http://schemas.microsoft.com/office/powerpoint/2010/main" val="344946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98" y="389599"/>
            <a:ext cx="8229600" cy="1143000"/>
          </a:xfrm>
        </p:spPr>
        <p:txBody>
          <a:bodyPr>
            <a:normAutofit fontScale="90000"/>
          </a:bodyPr>
          <a:lstStyle/>
          <a:p>
            <a:r>
              <a:rPr lang="en-US" dirty="0">
                <a:solidFill>
                  <a:schemeClr val="accent5">
                    <a:lumMod val="50000"/>
                  </a:schemeClr>
                </a:solidFill>
              </a:rPr>
              <a:t>Channel Measurement Challenges</a:t>
            </a:r>
          </a:p>
        </p:txBody>
      </p:sp>
      <p:sp>
        <p:nvSpPr>
          <p:cNvPr id="4" name="Slide Number Placeholder 3"/>
          <p:cNvSpPr>
            <a:spLocks noGrp="1"/>
          </p:cNvSpPr>
          <p:nvPr>
            <p:ph type="sldNum" sz="quarter" idx="4"/>
          </p:nvPr>
        </p:nvSpPr>
        <p:spPr/>
        <p:txBody>
          <a:bodyPr/>
          <a:lstStyle/>
          <a:p>
            <a:fld id="{2EEDDC4E-35AB-4F0B-BAE1-7CBCE52EFA76}" type="slidenum">
              <a:rPr lang="en-US" smtClean="0"/>
              <a:pPr/>
              <a:t>4</a:t>
            </a:fld>
            <a:endParaRPr lang="en-US" dirty="0"/>
          </a:p>
        </p:txBody>
      </p:sp>
      <p:sp>
        <p:nvSpPr>
          <p:cNvPr id="11" name="TextBox 10"/>
          <p:cNvSpPr txBox="1"/>
          <p:nvPr/>
        </p:nvSpPr>
        <p:spPr>
          <a:xfrm>
            <a:off x="4359667" y="6079733"/>
            <a:ext cx="184731" cy="369332"/>
          </a:xfrm>
          <a:prstGeom prst="rect">
            <a:avLst/>
          </a:prstGeom>
          <a:noFill/>
        </p:spPr>
        <p:txBody>
          <a:bodyPr wrap="none" rtlCol="0">
            <a:spAutoFit/>
          </a:bodyPr>
          <a:lstStyle/>
          <a:p>
            <a:endParaRPr lang="en-US" dirty="0"/>
          </a:p>
        </p:txBody>
      </p:sp>
      <p:pic>
        <p:nvPicPr>
          <p:cNvPr id="7" name="Picture 12" descr="How to Draw a City, Step by Step, Buildings, Landmarks &amp; Places,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405" y="1338421"/>
            <a:ext cx="2821985" cy="20963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72429" y="3327321"/>
            <a:ext cx="1159561" cy="369332"/>
          </a:xfrm>
          <a:prstGeom prst="rect">
            <a:avLst/>
          </a:prstGeom>
          <a:noFill/>
        </p:spPr>
        <p:txBody>
          <a:bodyPr wrap="square" rtlCol="0">
            <a:spAutoFit/>
          </a:bodyPr>
          <a:lstStyle/>
          <a:p>
            <a:pPr algn="ctr"/>
            <a:r>
              <a:rPr lang="en-US" dirty="0"/>
              <a:t>Channel</a:t>
            </a:r>
          </a:p>
        </p:txBody>
      </p:sp>
      <p:sp>
        <p:nvSpPr>
          <p:cNvPr id="9" name="TextBox 8"/>
          <p:cNvSpPr txBox="1"/>
          <p:nvPr/>
        </p:nvSpPr>
        <p:spPr>
          <a:xfrm>
            <a:off x="687614" y="4333587"/>
            <a:ext cx="4425923" cy="1754326"/>
          </a:xfrm>
          <a:prstGeom prst="rect">
            <a:avLst/>
          </a:prstGeom>
          <a:noFill/>
        </p:spPr>
        <p:txBody>
          <a:bodyPr wrap="square" rtlCol="0">
            <a:spAutoFit/>
          </a:bodyPr>
          <a:lstStyle/>
          <a:p>
            <a:r>
              <a:rPr lang="en-US" b="1" dirty="0"/>
              <a:t>Channel Measurement and Modeling</a:t>
            </a:r>
            <a:endParaRPr lang="en-US" dirty="0"/>
          </a:p>
          <a:p>
            <a:pPr marL="171450" indent="-171450">
              <a:buFont typeface="Arial" panose="020B0604020202020204" pitchFamily="34" charset="0"/>
              <a:buChar char="•"/>
            </a:pPr>
            <a:r>
              <a:rPr lang="en-US" dirty="0"/>
              <a:t>Channel Sounding: Indoor and Outdoor</a:t>
            </a:r>
          </a:p>
          <a:p>
            <a:pPr marL="171450" indent="-171450">
              <a:buFont typeface="Arial" panose="020B0604020202020204" pitchFamily="34" charset="0"/>
              <a:buChar char="•"/>
            </a:pPr>
            <a:r>
              <a:rPr lang="en-US" dirty="0"/>
              <a:t>Channel Modeling and Standards</a:t>
            </a:r>
          </a:p>
          <a:p>
            <a:pPr marL="171450" indent="-171450">
              <a:buFont typeface="Arial" panose="020B0604020202020204" pitchFamily="34" charset="0"/>
              <a:buChar char="•"/>
            </a:pPr>
            <a:r>
              <a:rPr lang="en-US" dirty="0"/>
              <a:t>Effect of Uncertainty on Metrics, Models</a:t>
            </a:r>
          </a:p>
          <a:p>
            <a:pPr marL="171450" indent="-171450">
              <a:buFont typeface="Arial" panose="020B0604020202020204" pitchFamily="34" charset="0"/>
              <a:buChar char="•"/>
            </a:pPr>
            <a:r>
              <a:rPr lang="en-US" dirty="0"/>
              <a:t>Angle of Departure, Angle of Arrival</a:t>
            </a:r>
          </a:p>
          <a:p>
            <a:pPr marL="171450" indent="-171450">
              <a:buFont typeface="Arial" panose="020B0604020202020204" pitchFamily="34" charset="0"/>
              <a:buChar char="•"/>
            </a:pPr>
            <a:r>
              <a:rPr lang="en-US" dirty="0"/>
              <a:t>Many bands: 28, 38, 60, 72, 83 GHz, …</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9250"/>
                    </a14:imgEffect>
                    <a14:imgEffect>
                      <a14:saturation sat="75000"/>
                    </a14:imgEffect>
                  </a14:imgLayer>
                </a14:imgProps>
              </a:ext>
              <a:ext uri="{28A0092B-C50C-407E-A947-70E740481C1C}">
                <a14:useLocalDpi xmlns:a14="http://schemas.microsoft.com/office/drawing/2010/main" val="0"/>
              </a:ext>
            </a:extLst>
          </a:blip>
          <a:srcRect l="21587"/>
          <a:stretch/>
        </p:blipFill>
        <p:spPr>
          <a:xfrm>
            <a:off x="585960" y="1642220"/>
            <a:ext cx="2323218" cy="2222095"/>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5104" r="6128"/>
          <a:stretch/>
        </p:blipFill>
        <p:spPr bwMode="auto">
          <a:xfrm>
            <a:off x="5836010" y="3195963"/>
            <a:ext cx="3208165" cy="2431464"/>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a:xfrm>
            <a:off x="0" y="3843426"/>
            <a:ext cx="3794625" cy="338554"/>
          </a:xfrm>
          <a:prstGeom prst="rect">
            <a:avLst/>
          </a:prstGeom>
          <a:noFill/>
        </p:spPr>
        <p:txBody>
          <a:bodyPr wrap="square" rtlCol="0">
            <a:spAutoFit/>
          </a:bodyPr>
          <a:lstStyle/>
          <a:p>
            <a:pPr algn="ctr"/>
            <a:r>
              <a:rPr lang="en-US" sz="1600" dirty="0"/>
              <a:t>Indoor 83 GHz channel measurements</a:t>
            </a:r>
          </a:p>
        </p:txBody>
      </p:sp>
      <p:sp>
        <p:nvSpPr>
          <p:cNvPr id="15" name="TextBox 14"/>
          <p:cNvSpPr txBox="1"/>
          <p:nvPr/>
        </p:nvSpPr>
        <p:spPr>
          <a:xfrm>
            <a:off x="6120407" y="5564265"/>
            <a:ext cx="2843692" cy="584775"/>
          </a:xfrm>
          <a:prstGeom prst="rect">
            <a:avLst/>
          </a:prstGeom>
          <a:noFill/>
        </p:spPr>
        <p:txBody>
          <a:bodyPr wrap="square" rtlCol="0">
            <a:spAutoFit/>
          </a:bodyPr>
          <a:lstStyle/>
          <a:p>
            <a:pPr algn="ctr"/>
            <a:r>
              <a:rPr lang="en-US" sz="1600" dirty="0"/>
              <a:t>PDPs for a single location, different orientations</a:t>
            </a:r>
          </a:p>
        </p:txBody>
      </p:sp>
    </p:spTree>
    <p:extLst>
      <p:ext uri="{BB962C8B-B14F-4D97-AF65-F5344CB8AC3E}">
        <p14:creationId xmlns:p14="http://schemas.microsoft.com/office/powerpoint/2010/main" val="2811342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98" y="376388"/>
            <a:ext cx="8229600" cy="1143000"/>
          </a:xfrm>
        </p:spPr>
        <p:txBody>
          <a:bodyPr>
            <a:normAutofit fontScale="90000"/>
          </a:bodyPr>
          <a:lstStyle/>
          <a:p>
            <a:r>
              <a:rPr lang="en-US" dirty="0">
                <a:solidFill>
                  <a:schemeClr val="accent5">
                    <a:lumMod val="50000"/>
                  </a:schemeClr>
                </a:solidFill>
              </a:rPr>
              <a:t>Antenna Measurement Challenges</a:t>
            </a:r>
          </a:p>
        </p:txBody>
      </p:sp>
      <p:sp>
        <p:nvSpPr>
          <p:cNvPr id="4" name="Slide Number Placeholder 3"/>
          <p:cNvSpPr>
            <a:spLocks noGrp="1"/>
          </p:cNvSpPr>
          <p:nvPr>
            <p:ph type="sldNum" sz="quarter" idx="4"/>
          </p:nvPr>
        </p:nvSpPr>
        <p:spPr/>
        <p:txBody>
          <a:bodyPr/>
          <a:lstStyle/>
          <a:p>
            <a:fld id="{2EEDDC4E-35AB-4F0B-BAE1-7CBCE52EFA76}" type="slidenum">
              <a:rPr lang="en-US" smtClean="0"/>
              <a:pPr/>
              <a:t>5</a:t>
            </a:fld>
            <a:endParaRPr lang="en-US" dirty="0"/>
          </a:p>
        </p:txBody>
      </p:sp>
      <p:sp>
        <p:nvSpPr>
          <p:cNvPr id="11" name="TextBox 10"/>
          <p:cNvSpPr txBox="1"/>
          <p:nvPr/>
        </p:nvSpPr>
        <p:spPr>
          <a:xfrm>
            <a:off x="4359667" y="6079733"/>
            <a:ext cx="184731" cy="369332"/>
          </a:xfrm>
          <a:prstGeom prst="rect">
            <a:avLst/>
          </a:prstGeom>
          <a:noFill/>
        </p:spPr>
        <p:txBody>
          <a:bodyPr wrap="none" rtlCol="0">
            <a:spAutoFit/>
          </a:bodyPr>
          <a:lstStyle/>
          <a:p>
            <a:endParaRPr lang="en-US" dirty="0"/>
          </a:p>
        </p:txBody>
      </p:sp>
      <p:sp>
        <p:nvSpPr>
          <p:cNvPr id="14" name="TextBox 13"/>
          <p:cNvSpPr txBox="1"/>
          <p:nvPr/>
        </p:nvSpPr>
        <p:spPr>
          <a:xfrm>
            <a:off x="2748989" y="3227958"/>
            <a:ext cx="2780610" cy="646331"/>
          </a:xfrm>
          <a:prstGeom prst="rect">
            <a:avLst/>
          </a:prstGeom>
          <a:noFill/>
        </p:spPr>
        <p:txBody>
          <a:bodyPr wrap="square" rtlCol="0">
            <a:spAutoFit/>
          </a:bodyPr>
          <a:lstStyle/>
          <a:p>
            <a:pPr algn="ctr"/>
            <a:r>
              <a:rPr lang="en-US" dirty="0"/>
              <a:t>MIMO Beam Forming and Over-the-Air Test</a:t>
            </a:r>
          </a:p>
        </p:txBody>
      </p:sp>
      <p:grpSp>
        <p:nvGrpSpPr>
          <p:cNvPr id="3" name="Group 2"/>
          <p:cNvGrpSpPr>
            <a:grpSpLocks noChangeAspect="1"/>
          </p:cNvGrpSpPr>
          <p:nvPr/>
        </p:nvGrpSpPr>
        <p:grpSpPr>
          <a:xfrm>
            <a:off x="2498035" y="1493693"/>
            <a:ext cx="2617171" cy="1816150"/>
            <a:chOff x="2735428" y="1731636"/>
            <a:chExt cx="3459445" cy="2400635"/>
          </a:xfrm>
        </p:grpSpPr>
        <p:pic>
          <p:nvPicPr>
            <p:cNvPr id="13" name="Picture 12"/>
            <p:cNvPicPr>
              <a:picLocks noChangeAspect="1"/>
            </p:cNvPicPr>
            <p:nvPr/>
          </p:nvPicPr>
          <p:blipFill>
            <a:blip r:embed="rId2"/>
            <a:stretch>
              <a:fillRect/>
            </a:stretch>
          </p:blipFill>
          <p:spPr>
            <a:xfrm>
              <a:off x="2735428" y="1731636"/>
              <a:ext cx="3248478" cy="2400635"/>
            </a:xfrm>
            <a:prstGeom prst="rect">
              <a:avLst/>
            </a:prstGeom>
          </p:spPr>
        </p:pic>
        <p:sp>
          <p:nvSpPr>
            <p:cNvPr id="15" name="Rectangle 14"/>
            <p:cNvSpPr/>
            <p:nvPr/>
          </p:nvSpPr>
          <p:spPr>
            <a:xfrm>
              <a:off x="5592700" y="3795659"/>
              <a:ext cx="602173" cy="33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4659645" y="4503518"/>
            <a:ext cx="4514078" cy="1477328"/>
          </a:xfrm>
          <a:prstGeom prst="rect">
            <a:avLst/>
          </a:prstGeom>
          <a:noFill/>
        </p:spPr>
        <p:txBody>
          <a:bodyPr wrap="square" rtlCol="0">
            <a:spAutoFit/>
          </a:bodyPr>
          <a:lstStyle/>
          <a:p>
            <a:r>
              <a:rPr lang="en-US" b="1" dirty="0"/>
              <a:t>OTA Test and Massive MIMO</a:t>
            </a:r>
          </a:p>
          <a:p>
            <a:pPr marL="171450" indent="-171450">
              <a:buFont typeface="Arial" panose="020B0604020202020204" pitchFamily="34" charset="0"/>
              <a:buChar char="•"/>
            </a:pPr>
            <a:r>
              <a:rPr lang="en-US" dirty="0"/>
              <a:t>Wideband Antenna Calibrations</a:t>
            </a:r>
          </a:p>
          <a:p>
            <a:pPr marL="171450" indent="-171450">
              <a:buFont typeface="Arial" panose="020B0604020202020204" pitchFamily="34" charset="0"/>
              <a:buChar char="•"/>
            </a:pPr>
            <a:r>
              <a:rPr lang="en-US" dirty="0"/>
              <a:t>MIMO Antenna Test</a:t>
            </a:r>
          </a:p>
          <a:p>
            <a:pPr marL="171450" indent="-171450">
              <a:buFont typeface="Arial" panose="020B0604020202020204" pitchFamily="34" charset="0"/>
              <a:buChar char="•"/>
            </a:pPr>
            <a:r>
              <a:rPr lang="en-US" dirty="0"/>
              <a:t>Free-Field Modulated Signal Test</a:t>
            </a:r>
          </a:p>
          <a:p>
            <a:pPr marL="171450" indent="-171450">
              <a:buFont typeface="Arial" panose="020B0604020202020204" pitchFamily="34" charset="0"/>
              <a:buChar char="•"/>
            </a:pPr>
            <a:r>
              <a:rPr lang="en-US" dirty="0"/>
              <a:t>Reverberation-Chamber Methods</a:t>
            </a:r>
          </a:p>
        </p:txBody>
      </p:sp>
      <p:sp>
        <p:nvSpPr>
          <p:cNvPr id="17" name="TextBox 16"/>
          <p:cNvSpPr txBox="1"/>
          <p:nvPr/>
        </p:nvSpPr>
        <p:spPr>
          <a:xfrm>
            <a:off x="295145" y="4759130"/>
            <a:ext cx="3805550" cy="1200329"/>
          </a:xfrm>
          <a:prstGeom prst="rect">
            <a:avLst/>
          </a:prstGeom>
          <a:noFill/>
        </p:spPr>
        <p:txBody>
          <a:bodyPr wrap="square" rtlCol="0">
            <a:spAutoFit/>
          </a:bodyPr>
          <a:lstStyle/>
          <a:p>
            <a:r>
              <a:rPr lang="en-US" b="1" dirty="0"/>
              <a:t>Beam Forming </a:t>
            </a:r>
          </a:p>
          <a:p>
            <a:pPr marL="171450" indent="-171450">
              <a:buFont typeface="Arial" panose="020B0604020202020204" pitchFamily="34" charset="0"/>
              <a:buChar char="•"/>
            </a:pPr>
            <a:r>
              <a:rPr lang="en-US" dirty="0"/>
              <a:t>Smart Path Beam Forming Based on Antenna and Channel Models</a:t>
            </a:r>
          </a:p>
          <a:p>
            <a:pPr marL="171450" indent="-171450">
              <a:buFont typeface="Arial" panose="020B0604020202020204" pitchFamily="34" charset="0"/>
              <a:buChar char="•"/>
            </a:pPr>
            <a:r>
              <a:rPr lang="en-US" dirty="0"/>
              <a:t>Testing Beam-Forming Algorithms</a:t>
            </a:r>
          </a:p>
        </p:txBody>
      </p:sp>
      <p:pic>
        <p:nvPicPr>
          <p:cNvPr id="19" name="Picture 18" descr="../../../../Users/jagordon/Documents/Work/Publications%20On%20Mac/NF%20Measre%20Using%20Coordinated%20Robotics/IEEE%20Trans%20Sub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119" y="1519388"/>
            <a:ext cx="1963686" cy="2658822"/>
          </a:xfrm>
          <a:prstGeom prst="rect">
            <a:avLst/>
          </a:prstGeom>
          <a:noFill/>
          <a:ln>
            <a:noFill/>
          </a:ln>
        </p:spPr>
      </p:pic>
      <p:sp>
        <p:nvSpPr>
          <p:cNvPr id="20" name="TextBox 19"/>
          <p:cNvSpPr txBox="1"/>
          <p:nvPr/>
        </p:nvSpPr>
        <p:spPr>
          <a:xfrm>
            <a:off x="0" y="4174354"/>
            <a:ext cx="2672179" cy="584775"/>
          </a:xfrm>
          <a:prstGeom prst="rect">
            <a:avLst/>
          </a:prstGeom>
          <a:noFill/>
        </p:spPr>
        <p:txBody>
          <a:bodyPr wrap="square" rtlCol="0">
            <a:spAutoFit/>
          </a:bodyPr>
          <a:lstStyle/>
          <a:p>
            <a:pPr algn="ctr"/>
            <a:r>
              <a:rPr lang="en-US" sz="1600" dirty="0"/>
              <a:t>Antenna measurement over multiple angles</a:t>
            </a:r>
          </a:p>
        </p:txBody>
      </p:sp>
      <p:sp>
        <p:nvSpPr>
          <p:cNvPr id="21" name="TextBox 20"/>
          <p:cNvSpPr txBox="1"/>
          <p:nvPr/>
        </p:nvSpPr>
        <p:spPr>
          <a:xfrm>
            <a:off x="5866329" y="3755615"/>
            <a:ext cx="2672179" cy="584775"/>
          </a:xfrm>
          <a:prstGeom prst="rect">
            <a:avLst/>
          </a:prstGeom>
          <a:noFill/>
        </p:spPr>
        <p:txBody>
          <a:bodyPr wrap="square" rtlCol="0">
            <a:spAutoFit/>
          </a:bodyPr>
          <a:lstStyle/>
          <a:p>
            <a:pPr algn="ctr"/>
            <a:r>
              <a:rPr lang="en-US" sz="1600" dirty="0"/>
              <a:t>OTA test at mmWave in reverberation chamber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6329" y="1908126"/>
            <a:ext cx="2724912" cy="1810512"/>
          </a:xfrm>
          <a:prstGeom prst="rect">
            <a:avLst/>
          </a:prstGeom>
        </p:spPr>
      </p:pic>
    </p:spTree>
    <p:extLst>
      <p:ext uri="{BB962C8B-B14F-4D97-AF65-F5344CB8AC3E}">
        <p14:creationId xmlns:p14="http://schemas.microsoft.com/office/powerpoint/2010/main" val="2140645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9" y="381932"/>
            <a:ext cx="9064101" cy="1143000"/>
          </a:xfrm>
        </p:spPr>
        <p:txBody>
          <a:bodyPr>
            <a:normAutofit fontScale="90000"/>
          </a:bodyPr>
          <a:lstStyle/>
          <a:p>
            <a:r>
              <a:rPr lang="en-US" dirty="0">
                <a:solidFill>
                  <a:schemeClr val="accent5">
                    <a:lumMod val="50000"/>
                  </a:schemeClr>
                </a:solidFill>
              </a:rPr>
              <a:t>The Measurement Elephant in the Room</a:t>
            </a:r>
          </a:p>
        </p:txBody>
      </p:sp>
      <p:sp>
        <p:nvSpPr>
          <p:cNvPr id="4" name="Slide Number Placeholder 3"/>
          <p:cNvSpPr>
            <a:spLocks noGrp="1"/>
          </p:cNvSpPr>
          <p:nvPr>
            <p:ph type="sldNum" sz="quarter" idx="4"/>
          </p:nvPr>
        </p:nvSpPr>
        <p:spPr/>
        <p:txBody>
          <a:bodyPr/>
          <a:lstStyle/>
          <a:p>
            <a:fld id="{2EEDDC4E-35AB-4F0B-BAE1-7CBCE52EFA76}" type="slidenum">
              <a:rPr lang="en-US" smtClean="0"/>
              <a:pPr/>
              <a:t>6</a:t>
            </a:fld>
            <a:endParaRPr lang="en-US" dirty="0"/>
          </a:p>
        </p:txBody>
      </p:sp>
      <p:sp>
        <p:nvSpPr>
          <p:cNvPr id="11" name="TextBox 10"/>
          <p:cNvSpPr txBox="1"/>
          <p:nvPr/>
        </p:nvSpPr>
        <p:spPr>
          <a:xfrm>
            <a:off x="4359667" y="6079733"/>
            <a:ext cx="184731" cy="369332"/>
          </a:xfrm>
          <a:prstGeom prst="rect">
            <a:avLst/>
          </a:prstGeom>
          <a:noFill/>
        </p:spPr>
        <p:txBody>
          <a:bodyPr wrap="none" rtlCol="0">
            <a:spAutoFit/>
          </a:bodyPr>
          <a:lstStyle/>
          <a:p>
            <a:endParaRPr lang="en-US" dirty="0"/>
          </a:p>
        </p:txBody>
      </p:sp>
      <p:sp>
        <p:nvSpPr>
          <p:cNvPr id="17" name="TextBox 16"/>
          <p:cNvSpPr txBox="1"/>
          <p:nvPr/>
        </p:nvSpPr>
        <p:spPr>
          <a:xfrm>
            <a:off x="1829109" y="4365480"/>
            <a:ext cx="5777211" cy="1631216"/>
          </a:xfrm>
          <a:prstGeom prst="rect">
            <a:avLst/>
          </a:prstGeom>
          <a:noFill/>
        </p:spPr>
        <p:txBody>
          <a:bodyPr wrap="square" rtlCol="0">
            <a:spAutoFit/>
          </a:bodyPr>
          <a:lstStyle/>
          <a:p>
            <a:r>
              <a:rPr lang="en-US" sz="2000" b="1" dirty="0"/>
              <a:t>On-Wafer to OTA – No connectors to test:</a:t>
            </a:r>
          </a:p>
          <a:p>
            <a:pPr marL="742950" lvl="1" indent="-285750">
              <a:buFont typeface="Arial" panose="020B0604020202020204" pitchFamily="34" charset="0"/>
              <a:buChar char="•"/>
            </a:pPr>
            <a:r>
              <a:rPr lang="en-US" sz="2000" dirty="0"/>
              <a:t>Efficiency</a:t>
            </a:r>
          </a:p>
          <a:p>
            <a:pPr marL="742950" lvl="1" indent="-285750">
              <a:buFont typeface="Arial" panose="020B0604020202020204" pitchFamily="34" charset="0"/>
              <a:buChar char="•"/>
            </a:pPr>
            <a:r>
              <a:rPr lang="en-US" sz="2000" dirty="0"/>
              <a:t>Distortion</a:t>
            </a:r>
          </a:p>
          <a:p>
            <a:pPr marL="742950" lvl="1" indent="-285750">
              <a:buFont typeface="Arial" panose="020B0604020202020204" pitchFamily="34" charset="0"/>
              <a:buChar char="•"/>
            </a:pPr>
            <a:r>
              <a:rPr lang="en-US" sz="2000" dirty="0"/>
              <a:t>Troubleshooting stages</a:t>
            </a:r>
          </a:p>
          <a:p>
            <a:r>
              <a:rPr lang="en-US" sz="2000" b="1" dirty="0"/>
              <a:t>What is the answer??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206" y="1489782"/>
            <a:ext cx="1647825" cy="2771775"/>
          </a:xfrm>
          <a:prstGeom prst="rect">
            <a:avLst/>
          </a:prstGeom>
        </p:spPr>
      </p:pic>
      <p:pic>
        <p:nvPicPr>
          <p:cNvPr id="18" name="Picture 17"/>
          <p:cNvPicPr>
            <a:picLocks noChangeAspect="1"/>
          </p:cNvPicPr>
          <p:nvPr/>
        </p:nvPicPr>
        <p:blipFill>
          <a:blip r:embed="rId3"/>
          <a:stretch>
            <a:fillRect/>
          </a:stretch>
        </p:blipFill>
        <p:spPr>
          <a:xfrm>
            <a:off x="2960530" y="1942844"/>
            <a:ext cx="4226039" cy="2004724"/>
          </a:xfrm>
          <a:prstGeom prst="rect">
            <a:avLst/>
          </a:prstGeom>
          <a:solidFill>
            <a:schemeClr val="bg1"/>
          </a:solidFill>
        </p:spPr>
      </p:pic>
    </p:spTree>
    <p:extLst>
      <p:ext uri="{BB962C8B-B14F-4D97-AF65-F5344CB8AC3E}">
        <p14:creationId xmlns:p14="http://schemas.microsoft.com/office/powerpoint/2010/main" val="1927880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1143000"/>
          </a:xfrm>
        </p:spPr>
        <p:txBody>
          <a:bodyPr>
            <a:normAutofit/>
          </a:bodyPr>
          <a:lstStyle/>
          <a:p>
            <a:r>
              <a:rPr lang="en-US" sz="3200" dirty="0">
                <a:solidFill>
                  <a:schemeClr val="accent5">
                    <a:lumMod val="50000"/>
                  </a:schemeClr>
                </a:solidFill>
              </a:rPr>
              <a:t>Some Questions for Discussion</a:t>
            </a:r>
          </a:p>
        </p:txBody>
      </p:sp>
      <p:sp>
        <p:nvSpPr>
          <p:cNvPr id="3" name="Content Placeholder 2"/>
          <p:cNvSpPr>
            <a:spLocks noGrp="1"/>
          </p:cNvSpPr>
          <p:nvPr>
            <p:ph idx="1"/>
          </p:nvPr>
        </p:nvSpPr>
        <p:spPr>
          <a:xfrm>
            <a:off x="108749" y="943251"/>
            <a:ext cx="8926497" cy="5604603"/>
          </a:xfrm>
        </p:spPr>
        <p:txBody>
          <a:bodyPr>
            <a:normAutofit fontScale="92500" lnSpcReduction="10000"/>
          </a:bodyPr>
          <a:lstStyle/>
          <a:p>
            <a:r>
              <a:rPr lang="en-US" sz="2200" b="1" dirty="0"/>
              <a:t>Devices and Materials:</a:t>
            </a:r>
          </a:p>
          <a:p>
            <a:pPr lvl="1"/>
            <a:r>
              <a:rPr lang="en-US" sz="1800" dirty="0"/>
              <a:t>What are prospects for large-signal network analysis at mmWave frequencies?</a:t>
            </a:r>
          </a:p>
          <a:p>
            <a:pPr lvl="1"/>
            <a:r>
              <a:rPr lang="en-US" sz="1800" dirty="0"/>
              <a:t>What are issues tuning mmWave harmonics?</a:t>
            </a:r>
          </a:p>
          <a:p>
            <a:pPr lvl="1"/>
            <a:r>
              <a:rPr lang="en-US" sz="1800" dirty="0"/>
              <a:t>What is the role of materials measurements in future wireless?</a:t>
            </a:r>
          </a:p>
          <a:p>
            <a:r>
              <a:rPr lang="en-US" sz="2200" b="1" dirty="0"/>
              <a:t>Signal characterization:</a:t>
            </a:r>
          </a:p>
          <a:p>
            <a:pPr lvl="1"/>
            <a:r>
              <a:rPr lang="en-US" sz="1800" dirty="0"/>
              <a:t>How to handle issues with cascading non-ideal, distortion-inducing instruments (similar to Additive EVM)?</a:t>
            </a:r>
          </a:p>
          <a:p>
            <a:pPr lvl="1"/>
            <a:r>
              <a:rPr lang="en-US" sz="1800" dirty="0"/>
              <a:t>How do you see the role of traceability in waveform measurements?</a:t>
            </a:r>
          </a:p>
          <a:p>
            <a:r>
              <a:rPr lang="en-US" sz="2200" b="1" dirty="0"/>
              <a:t>Channel measurements:</a:t>
            </a:r>
          </a:p>
          <a:p>
            <a:pPr lvl="1"/>
            <a:r>
              <a:rPr lang="en-US" sz="1800" dirty="0"/>
              <a:t>Why is it more important to decouple the antenna from the channel measurement?</a:t>
            </a:r>
          </a:p>
          <a:p>
            <a:pPr lvl="1"/>
            <a:r>
              <a:rPr lang="en-US" sz="1800" dirty="0"/>
              <a:t>Will errors in channel sounders be more important at mmWave frequencies?</a:t>
            </a:r>
          </a:p>
          <a:p>
            <a:r>
              <a:rPr lang="en-US" sz="2200" b="1" dirty="0"/>
              <a:t>Antennas and Massive MIMO:</a:t>
            </a:r>
          </a:p>
          <a:p>
            <a:pPr lvl="1"/>
            <a:r>
              <a:rPr lang="en-US" sz="1800" dirty="0"/>
              <a:t>How does one generate a known test field for multiple-element antenna arrays?</a:t>
            </a:r>
          </a:p>
          <a:p>
            <a:pPr lvl="1"/>
            <a:r>
              <a:rPr lang="en-US" sz="1800" dirty="0"/>
              <a:t>What is the role of statistics in testing arrays that operate in more states than you can count?</a:t>
            </a:r>
          </a:p>
          <a:p>
            <a:pPr lvl="1"/>
            <a:r>
              <a:rPr lang="en-US" sz="1800" dirty="0"/>
              <a:t>What are issues with distributed array timing and synchronization?</a:t>
            </a:r>
          </a:p>
          <a:p>
            <a:r>
              <a:rPr lang="en-US" sz="2200" b="1" dirty="0"/>
              <a:t>The Elephant in the Room:</a:t>
            </a:r>
          </a:p>
          <a:p>
            <a:pPr lvl="1"/>
            <a:r>
              <a:rPr lang="en-US" sz="1800" dirty="0"/>
              <a:t>How to merge on-wafer and OTA test to verify performance?</a:t>
            </a:r>
          </a:p>
        </p:txBody>
      </p:sp>
      <p:sp>
        <p:nvSpPr>
          <p:cNvPr id="4" name="Slide Number Placeholder 3"/>
          <p:cNvSpPr>
            <a:spLocks noGrp="1"/>
          </p:cNvSpPr>
          <p:nvPr>
            <p:ph type="sldNum" sz="quarter" idx="4"/>
          </p:nvPr>
        </p:nvSpPr>
        <p:spPr/>
        <p:txBody>
          <a:bodyPr/>
          <a:lstStyle/>
          <a:p>
            <a:fld id="{2EEDDC4E-35AB-4F0B-BAE1-7CBCE52EFA76}" type="slidenum">
              <a:rPr lang="en-US" smtClean="0"/>
              <a:pPr/>
              <a:t>7</a:t>
            </a:fld>
            <a:endParaRPr lang="en-US" dirty="0"/>
          </a:p>
        </p:txBody>
      </p:sp>
    </p:spTree>
    <p:extLst>
      <p:ext uri="{BB962C8B-B14F-4D97-AF65-F5344CB8AC3E}">
        <p14:creationId xmlns:p14="http://schemas.microsoft.com/office/powerpoint/2010/main" val="1774685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Test and Measurement in 5G – A Global Inflection</a:t>
            </a:r>
          </a:p>
        </p:txBody>
      </p:sp>
      <p:sp>
        <p:nvSpPr>
          <p:cNvPr id="3" name="Subtitle 2"/>
          <p:cNvSpPr>
            <a:spLocks noGrp="1"/>
          </p:cNvSpPr>
          <p:nvPr>
            <p:ph type="subTitle" idx="1"/>
          </p:nvPr>
        </p:nvSpPr>
        <p:spPr/>
        <p:txBody>
          <a:bodyPr>
            <a:normAutofit/>
          </a:bodyPr>
          <a:lstStyle/>
          <a:p>
            <a:r>
              <a:rPr lang="en-US" sz="4000" baseline="30000" dirty="0"/>
              <a:t>Malcolm Robertson</a:t>
            </a:r>
            <a:endParaRPr lang="en-US" sz="4000" dirty="0"/>
          </a:p>
        </p:txBody>
      </p:sp>
      <p:pic>
        <p:nvPicPr>
          <p:cNvPr id="9" name="Picture 8"/>
          <p:cNvPicPr>
            <a:picLocks noChangeAspect="1"/>
          </p:cNvPicPr>
          <p:nvPr/>
        </p:nvPicPr>
        <p:blipFill>
          <a:blip r:embed="rId2"/>
          <a:stretch>
            <a:fillRect/>
          </a:stretch>
        </p:blipFill>
        <p:spPr>
          <a:xfrm>
            <a:off x="3328825" y="4586909"/>
            <a:ext cx="2238375" cy="647700"/>
          </a:xfrm>
          <a:prstGeom prst="rect">
            <a:avLst/>
          </a:prstGeom>
        </p:spPr>
      </p:pic>
    </p:spTree>
    <p:extLst>
      <p:ext uri="{BB962C8B-B14F-4D97-AF65-F5344CB8AC3E}">
        <p14:creationId xmlns:p14="http://schemas.microsoft.com/office/powerpoint/2010/main" val="2685053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5G Technology Trends</a:t>
            </a:r>
          </a:p>
        </p:txBody>
      </p:sp>
      <p:sp>
        <p:nvSpPr>
          <p:cNvPr id="3" name="Content Placeholder 2"/>
          <p:cNvSpPr>
            <a:spLocks noGrp="1"/>
          </p:cNvSpPr>
          <p:nvPr>
            <p:ph idx="1"/>
          </p:nvPr>
        </p:nvSpPr>
        <p:spPr>
          <a:xfrm>
            <a:off x="327804" y="1600200"/>
            <a:ext cx="8229600" cy="4525963"/>
          </a:xfrm>
        </p:spPr>
        <p:txBody>
          <a:bodyPr>
            <a:normAutofit/>
          </a:bodyPr>
          <a:lstStyle/>
          <a:p>
            <a:pPr>
              <a:spcAft>
                <a:spcPts val="1200"/>
              </a:spcAft>
            </a:pPr>
            <a:r>
              <a:rPr lang="en-US" dirty="0"/>
              <a:t>Exploding Data Growth</a:t>
            </a:r>
          </a:p>
          <a:p>
            <a:pPr>
              <a:spcAft>
                <a:spcPts val="1200"/>
              </a:spcAft>
            </a:pPr>
            <a:r>
              <a:rPr lang="en-US" dirty="0"/>
              <a:t>Complex 5G Technologies</a:t>
            </a:r>
          </a:p>
          <a:p>
            <a:pPr>
              <a:spcAft>
                <a:spcPts val="1200"/>
              </a:spcAft>
            </a:pPr>
            <a:r>
              <a:rPr lang="en-US" dirty="0"/>
              <a:t>Evolution of the RAN</a:t>
            </a:r>
          </a:p>
          <a:p>
            <a:pPr>
              <a:spcAft>
                <a:spcPts val="1200"/>
              </a:spcAft>
            </a:pPr>
            <a:r>
              <a:rPr lang="en-US" dirty="0"/>
              <a:t>Accelerated Timelines </a:t>
            </a:r>
          </a:p>
          <a:p>
            <a:pPr marL="0" indent="0">
              <a:buNone/>
            </a:pPr>
            <a:endParaRPr lang="en-US" dirty="0"/>
          </a:p>
        </p:txBody>
      </p:sp>
      <p:sp>
        <p:nvSpPr>
          <p:cNvPr id="4" name="Slide Number Placeholder 3"/>
          <p:cNvSpPr>
            <a:spLocks noGrp="1"/>
          </p:cNvSpPr>
          <p:nvPr>
            <p:ph type="sldNum" sz="quarter" idx="4"/>
          </p:nvPr>
        </p:nvSpPr>
        <p:spPr/>
        <p:txBody>
          <a:bodyPr/>
          <a:lstStyle/>
          <a:p>
            <a:fld id="{2EEDDC4E-35AB-4F0B-BAE1-7CBCE52EFA76}" type="slidenum">
              <a:rPr lang="en-US" smtClean="0"/>
              <a:pPr/>
              <a:t>9</a:t>
            </a:fld>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153" y="3236976"/>
            <a:ext cx="4608847" cy="1936492"/>
          </a:xfrm>
          <a:prstGeom prst="rect">
            <a:avLst/>
          </a:prstGeom>
        </p:spPr>
      </p:pic>
    </p:spTree>
    <p:extLst>
      <p:ext uri="{BB962C8B-B14F-4D97-AF65-F5344CB8AC3E}">
        <p14:creationId xmlns:p14="http://schemas.microsoft.com/office/powerpoint/2010/main" val="296297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S_CLASSIFICATIONID" val="0"/>
  <p:tag name="RS_CLASSIFICATION" val="UNRESTRICTED"/>
</p:tagLst>
</file>

<file path=ppt/tags/tag2.xml><?xml version="1.0" encoding="utf-8"?>
<p:tagLst xmlns:a="http://schemas.openxmlformats.org/drawingml/2006/main" xmlns:r="http://schemas.openxmlformats.org/officeDocument/2006/relationships" xmlns:p="http://schemas.openxmlformats.org/presentationml/2006/main">
  <p:tag name="RS_CLASSIFICATIONID" val="0"/>
  <p:tag name="RS_CLASSIFICATION" val="UNRESTRICTED"/>
</p:tagLst>
</file>

<file path=ppt/tags/tag3.xml><?xml version="1.0" encoding="utf-8"?>
<p:tagLst xmlns:a="http://schemas.openxmlformats.org/drawingml/2006/main" xmlns:r="http://schemas.openxmlformats.org/officeDocument/2006/relationships" xmlns:p="http://schemas.openxmlformats.org/presentationml/2006/main">
  <p:tag name="RS_CLASSIFICATIONID" val="0"/>
  <p:tag name="RS_CLASSIFICATION" val="UNRESTRICTED"/>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14823</TotalTime>
  <Words>1045</Words>
  <Application>Microsoft Office PowerPoint</Application>
  <PresentationFormat>On-screen Show (4:3)</PresentationFormat>
  <Paragraphs>210</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 Unicode MS</vt:lpstr>
      <vt:lpstr>Arial</vt:lpstr>
      <vt:lpstr>Calibri</vt:lpstr>
      <vt:lpstr>Franklin Gothic Book</vt:lpstr>
      <vt:lpstr>Univers LT Std 45 Light</vt:lpstr>
      <vt:lpstr>Wingdings</vt:lpstr>
      <vt:lpstr>Custom Design</vt:lpstr>
      <vt:lpstr>Panel Session: 5G Test and Measurement</vt:lpstr>
      <vt:lpstr>So Many Systems,  So Much to Measure</vt:lpstr>
      <vt:lpstr>Some Measurement Challenges</vt:lpstr>
      <vt:lpstr>Channel Measurement Challenges</vt:lpstr>
      <vt:lpstr>Antenna Measurement Challenges</vt:lpstr>
      <vt:lpstr>The Measurement Elephant in the Room</vt:lpstr>
      <vt:lpstr>Some Questions for Discussion</vt:lpstr>
      <vt:lpstr>Test and Measurement in 5G – A Global Inflection</vt:lpstr>
      <vt:lpstr>5G Technology Trends</vt:lpstr>
      <vt:lpstr>5G Economic Trends</vt:lpstr>
      <vt:lpstr>PowerPoint Presentation</vt:lpstr>
      <vt:lpstr>PowerPoint Presentation</vt:lpstr>
      <vt:lpstr>PowerPoint Presentation</vt:lpstr>
      <vt:lpstr>5G Test and Measurement Challenges </vt:lpstr>
      <vt:lpstr>Impact of 5G on Test &amp; Measurement</vt:lpstr>
      <vt:lpstr>5G Impact on Components Testing</vt:lpstr>
      <vt:lpstr>PowerPoint Presentation</vt:lpstr>
      <vt:lpstr>Key Test Challenges for 5G</vt:lpstr>
      <vt:lpstr>NI’s Architectural Approach to 5G Test Challenges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Choudhury, Debabani</dc:creator>
  <cp:lastModifiedBy>DUTTA, ASHUTOSH</cp:lastModifiedBy>
  <cp:revision>606</cp:revision>
  <cp:lastPrinted>2015-10-12T17:01:40Z</cp:lastPrinted>
  <dcterms:created xsi:type="dcterms:W3CDTF">2011-11-17T21:50:28Z</dcterms:created>
  <dcterms:modified xsi:type="dcterms:W3CDTF">2017-06-25T07:53:57Z</dcterms:modified>
</cp:coreProperties>
</file>